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commentAuthors.xml" ContentType="application/vnd.openxmlformats-officedocument.presentationml.commentAuthors+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5"/>
  </p:notesMasterIdLst>
  <p:handoutMasterIdLst>
    <p:handoutMasterId r:id="rId16"/>
  </p:handoutMasterIdLst>
  <p:sldIdLst>
    <p:sldId id="267" r:id="rId2"/>
    <p:sldId id="276" r:id="rId3"/>
    <p:sldId id="290" r:id="rId4"/>
    <p:sldId id="281" r:id="rId5"/>
    <p:sldId id="284" r:id="rId6"/>
    <p:sldId id="287" r:id="rId7"/>
    <p:sldId id="278" r:id="rId8"/>
    <p:sldId id="291" r:id="rId9"/>
    <p:sldId id="292" r:id="rId10"/>
    <p:sldId id="293" r:id="rId11"/>
    <p:sldId id="294" r:id="rId12"/>
    <p:sldId id="279" r:id="rId13"/>
    <p:sldId id="272" r:id="rId14"/>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ecretariat" initials="MINECO"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FF"/>
    <a:srgbClr val="E8F3FF"/>
    <a:srgbClr val="D6F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9527" autoAdjust="0"/>
  </p:normalViewPr>
  <p:slideViewPr>
    <p:cSldViewPr snapToGrid="0">
      <p:cViewPr varScale="1">
        <p:scale>
          <a:sx n="106" d="100"/>
          <a:sy n="106" d="100"/>
        </p:scale>
        <p:origin x="-1158" y="-90"/>
      </p:cViewPr>
      <p:guideLst>
        <p:guide orient="horz" pos="2160"/>
        <p:guide pos="2880"/>
      </p:guideLst>
    </p:cSldViewPr>
  </p:slideViewPr>
  <p:outlineViewPr>
    <p:cViewPr>
      <p:scale>
        <a:sx n="33" d="100"/>
        <a:sy n="33" d="100"/>
      </p:scale>
      <p:origin x="48"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ca-E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92231B00-1E9B-45C8-B02E-0440103B6E68}" type="datetimeFigureOut">
              <a:rPr lang="ca-ES" smtClean="0"/>
              <a:pPr/>
              <a:t>27/06/2019</a:t>
            </a:fld>
            <a:endParaRPr lang="ca-ES"/>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ca-ES"/>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8C2DAB59-B40D-4DA8-A650-6C527C2549B7}" type="slidenum">
              <a:rPr lang="ca-ES" smtClean="0"/>
              <a:pPr/>
              <a:t>‹N›</a:t>
            </a:fld>
            <a:endParaRPr lang="ca-ES"/>
          </a:p>
        </p:txBody>
      </p:sp>
    </p:spTree>
    <p:extLst>
      <p:ext uri="{BB962C8B-B14F-4D97-AF65-F5344CB8AC3E}">
        <p14:creationId xmlns:p14="http://schemas.microsoft.com/office/powerpoint/2010/main" xmlns="" val="14749522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0006F4B9-EC6E-4BC7-BDF2-4AAC21A4C4A3}" type="datetimeFigureOut">
              <a:rPr lang="es-ES" smtClean="0"/>
              <a:pPr/>
              <a:t>27/06/2019</a:t>
            </a:fld>
            <a:endParaRPr lang="es-ES"/>
          </a:p>
        </p:txBody>
      </p:sp>
      <p:sp>
        <p:nvSpPr>
          <p:cNvPr id="4" name="3 Marcador de imagen de diapositiva"/>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F10B814-D821-4AE2-A9E3-37BF48724754}" type="slidenum">
              <a:rPr lang="es-ES" smtClean="0"/>
              <a:pPr/>
              <a:t>‹N›</a:t>
            </a:fld>
            <a:endParaRPr lang="es-ES"/>
          </a:p>
        </p:txBody>
      </p:sp>
    </p:spTree>
    <p:extLst>
      <p:ext uri="{BB962C8B-B14F-4D97-AF65-F5344CB8AC3E}">
        <p14:creationId xmlns:p14="http://schemas.microsoft.com/office/powerpoint/2010/main" xmlns="" val="2690818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a-ES"/>
          </a:p>
        </p:txBody>
      </p:sp>
      <p:sp>
        <p:nvSpPr>
          <p:cNvPr id="4" name="Slide Number Placeholder 3"/>
          <p:cNvSpPr>
            <a:spLocks noGrp="1"/>
          </p:cNvSpPr>
          <p:nvPr>
            <p:ph type="sldNum" sz="quarter" idx="10"/>
          </p:nvPr>
        </p:nvSpPr>
        <p:spPr/>
        <p:txBody>
          <a:bodyPr/>
          <a:lstStyle/>
          <a:p>
            <a:fld id="{0F10B814-D821-4AE2-A9E3-37BF48724754}" type="slidenum">
              <a:rPr lang="es-ES" smtClean="0"/>
              <a:pPr/>
              <a:t>1</a:t>
            </a:fld>
            <a:endParaRPr lang="es-ES"/>
          </a:p>
        </p:txBody>
      </p:sp>
    </p:spTree>
    <p:extLst>
      <p:ext uri="{BB962C8B-B14F-4D97-AF65-F5344CB8AC3E}">
        <p14:creationId xmlns:p14="http://schemas.microsoft.com/office/powerpoint/2010/main" xmlns="" val="24116958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0F10B814-D821-4AE2-A9E3-37BF48724754}" type="slidenum">
              <a:rPr lang="es-ES" smtClean="0"/>
              <a:pPr/>
              <a:t>10</a:t>
            </a:fld>
            <a:endParaRPr lang="es-ES"/>
          </a:p>
        </p:txBody>
      </p:sp>
    </p:spTree>
    <p:extLst>
      <p:ext uri="{BB962C8B-B14F-4D97-AF65-F5344CB8AC3E}">
        <p14:creationId xmlns:p14="http://schemas.microsoft.com/office/powerpoint/2010/main" xmlns="" val="21353806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0F10B814-D821-4AE2-A9E3-37BF48724754}" type="slidenum">
              <a:rPr lang="es-ES" smtClean="0"/>
              <a:pPr/>
              <a:t>11</a:t>
            </a:fld>
            <a:endParaRPr lang="es-ES"/>
          </a:p>
        </p:txBody>
      </p:sp>
    </p:spTree>
    <p:extLst>
      <p:ext uri="{BB962C8B-B14F-4D97-AF65-F5344CB8AC3E}">
        <p14:creationId xmlns:p14="http://schemas.microsoft.com/office/powerpoint/2010/main" xmlns="" val="21353806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0F10B814-D821-4AE2-A9E3-37BF48724754}" type="slidenum">
              <a:rPr lang="es-ES" smtClean="0"/>
              <a:pPr/>
              <a:t>12</a:t>
            </a:fld>
            <a:endParaRPr lang="es-ES"/>
          </a:p>
        </p:txBody>
      </p:sp>
    </p:spTree>
    <p:extLst>
      <p:ext uri="{BB962C8B-B14F-4D97-AF65-F5344CB8AC3E}">
        <p14:creationId xmlns:p14="http://schemas.microsoft.com/office/powerpoint/2010/main" xmlns="" val="21353806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a-ES"/>
          </a:p>
        </p:txBody>
      </p:sp>
      <p:sp>
        <p:nvSpPr>
          <p:cNvPr id="4" name="Slide Number Placeholder 3"/>
          <p:cNvSpPr>
            <a:spLocks noGrp="1"/>
          </p:cNvSpPr>
          <p:nvPr>
            <p:ph type="sldNum" sz="quarter" idx="10"/>
          </p:nvPr>
        </p:nvSpPr>
        <p:spPr/>
        <p:txBody>
          <a:bodyPr/>
          <a:lstStyle/>
          <a:p>
            <a:fld id="{0F10B814-D821-4AE2-A9E3-37BF48724754}" type="slidenum">
              <a:rPr lang="es-ES" smtClean="0"/>
              <a:pPr/>
              <a:t>13</a:t>
            </a:fld>
            <a:endParaRPr lang="es-ES"/>
          </a:p>
        </p:txBody>
      </p:sp>
    </p:spTree>
    <p:extLst>
      <p:ext uri="{BB962C8B-B14F-4D97-AF65-F5344CB8AC3E}">
        <p14:creationId xmlns:p14="http://schemas.microsoft.com/office/powerpoint/2010/main" xmlns="" val="1280185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0F10B814-D821-4AE2-A9E3-37BF48724754}" type="slidenum">
              <a:rPr lang="es-ES" smtClean="0"/>
              <a:pPr/>
              <a:t>2</a:t>
            </a:fld>
            <a:endParaRPr lang="es-ES"/>
          </a:p>
        </p:txBody>
      </p:sp>
    </p:spTree>
    <p:extLst>
      <p:ext uri="{BB962C8B-B14F-4D97-AF65-F5344CB8AC3E}">
        <p14:creationId xmlns:p14="http://schemas.microsoft.com/office/powerpoint/2010/main" xmlns="" val="2135380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0F10B814-D821-4AE2-A9E3-37BF48724754}" type="slidenum">
              <a:rPr lang="es-ES" smtClean="0"/>
              <a:pPr/>
              <a:t>3</a:t>
            </a:fld>
            <a:endParaRPr lang="es-ES"/>
          </a:p>
        </p:txBody>
      </p:sp>
    </p:spTree>
    <p:extLst>
      <p:ext uri="{BB962C8B-B14F-4D97-AF65-F5344CB8AC3E}">
        <p14:creationId xmlns:p14="http://schemas.microsoft.com/office/powerpoint/2010/main" xmlns="" val="2135380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0F10B814-D821-4AE2-A9E3-37BF48724754}" type="slidenum">
              <a:rPr lang="es-ES" smtClean="0"/>
              <a:pPr/>
              <a:t>4</a:t>
            </a:fld>
            <a:endParaRPr lang="es-ES"/>
          </a:p>
        </p:txBody>
      </p:sp>
    </p:spTree>
    <p:extLst>
      <p:ext uri="{BB962C8B-B14F-4D97-AF65-F5344CB8AC3E}">
        <p14:creationId xmlns:p14="http://schemas.microsoft.com/office/powerpoint/2010/main" xmlns="" val="2135380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0F10B814-D821-4AE2-A9E3-37BF48724754}" type="slidenum">
              <a:rPr lang="es-ES" smtClean="0"/>
              <a:pPr/>
              <a:t>5</a:t>
            </a:fld>
            <a:endParaRPr lang="es-ES"/>
          </a:p>
        </p:txBody>
      </p:sp>
    </p:spTree>
    <p:extLst>
      <p:ext uri="{BB962C8B-B14F-4D97-AF65-F5344CB8AC3E}">
        <p14:creationId xmlns:p14="http://schemas.microsoft.com/office/powerpoint/2010/main" xmlns="" val="2135380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0F10B814-D821-4AE2-A9E3-37BF48724754}" type="slidenum">
              <a:rPr lang="es-ES" smtClean="0"/>
              <a:pPr/>
              <a:t>6</a:t>
            </a:fld>
            <a:endParaRPr lang="es-ES"/>
          </a:p>
        </p:txBody>
      </p:sp>
    </p:spTree>
    <p:extLst>
      <p:ext uri="{BB962C8B-B14F-4D97-AF65-F5344CB8AC3E}">
        <p14:creationId xmlns:p14="http://schemas.microsoft.com/office/powerpoint/2010/main" xmlns="" val="2135380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0F10B814-D821-4AE2-A9E3-37BF48724754}" type="slidenum">
              <a:rPr lang="es-ES" smtClean="0"/>
              <a:pPr/>
              <a:t>7</a:t>
            </a:fld>
            <a:endParaRPr lang="es-ES"/>
          </a:p>
        </p:txBody>
      </p:sp>
    </p:spTree>
    <p:extLst>
      <p:ext uri="{BB962C8B-B14F-4D97-AF65-F5344CB8AC3E}">
        <p14:creationId xmlns:p14="http://schemas.microsoft.com/office/powerpoint/2010/main" xmlns="" val="2135380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0F10B814-D821-4AE2-A9E3-37BF48724754}" type="slidenum">
              <a:rPr lang="es-ES" smtClean="0"/>
              <a:pPr/>
              <a:t>8</a:t>
            </a:fld>
            <a:endParaRPr lang="es-ES"/>
          </a:p>
        </p:txBody>
      </p:sp>
    </p:spTree>
    <p:extLst>
      <p:ext uri="{BB962C8B-B14F-4D97-AF65-F5344CB8AC3E}">
        <p14:creationId xmlns:p14="http://schemas.microsoft.com/office/powerpoint/2010/main" xmlns="" val="21353806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0F10B814-D821-4AE2-A9E3-37BF48724754}" type="slidenum">
              <a:rPr lang="es-ES" smtClean="0"/>
              <a:pPr/>
              <a:t>9</a:t>
            </a:fld>
            <a:endParaRPr lang="es-ES"/>
          </a:p>
        </p:txBody>
      </p:sp>
    </p:spTree>
    <p:extLst>
      <p:ext uri="{BB962C8B-B14F-4D97-AF65-F5344CB8AC3E}">
        <p14:creationId xmlns:p14="http://schemas.microsoft.com/office/powerpoint/2010/main" xmlns="" val="21353806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Light" panose="020F0302020204030204" pitchFamily="34" charset="0"/>
              <a:cs typeface="Calibri Light" panose="020F0302020204030204" pitchFamily="34" charset="0"/>
            </a:endParaRPr>
          </a:p>
        </p:txBody>
      </p:sp>
      <p:pic>
        <p:nvPicPr>
          <p:cNvPr id="7" name="Imag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060000"/>
            <a:ext cx="9144000" cy="3814549"/>
          </a:xfrm>
          <a:prstGeom prst="rect">
            <a:avLst/>
          </a:prstGeom>
        </p:spPr>
      </p:pic>
      <p:sp>
        <p:nvSpPr>
          <p:cNvPr id="3" name="Subtitle 2"/>
          <p:cNvSpPr>
            <a:spLocks noGrp="1"/>
          </p:cNvSpPr>
          <p:nvPr>
            <p:ph type="subTitle" idx="1"/>
          </p:nvPr>
        </p:nvSpPr>
        <p:spPr>
          <a:xfrm>
            <a:off x="3151990" y="3849472"/>
            <a:ext cx="5306210" cy="1655762"/>
          </a:xfrm>
        </p:spPr>
        <p:txBody>
          <a:bodyPr/>
          <a:lstStyle>
            <a:lvl1pPr marL="0" indent="0" algn="r">
              <a:spcBef>
                <a:spcPts val="600"/>
              </a:spcBef>
              <a:buNone/>
              <a:defRPr sz="2400" b="1">
                <a:solidFill>
                  <a:schemeClr val="tx1">
                    <a:lumMod val="50000"/>
                    <a:lumOff val="50000"/>
                  </a:schemeClr>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Modifier le style des sous-titres du masque</a:t>
            </a:r>
            <a:endParaRPr lang="en-US" dirty="0"/>
          </a:p>
        </p:txBody>
      </p:sp>
      <p:sp>
        <p:nvSpPr>
          <p:cNvPr id="2" name="Title 1"/>
          <p:cNvSpPr>
            <a:spLocks noGrp="1"/>
          </p:cNvSpPr>
          <p:nvPr>
            <p:ph type="ctrTitle" hasCustomPrompt="1"/>
          </p:nvPr>
        </p:nvSpPr>
        <p:spPr>
          <a:xfrm>
            <a:off x="685800" y="1841900"/>
            <a:ext cx="7772400" cy="1869487"/>
          </a:xfrm>
        </p:spPr>
        <p:txBody>
          <a:bodyPr anchor="ctr">
            <a:normAutofit/>
          </a:bodyPr>
          <a:lstStyle>
            <a:lvl1pPr algn="ctr">
              <a:defRPr sz="6000" b="1">
                <a:solidFill>
                  <a:schemeClr val="tx2"/>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defRPr>
            </a:lvl1pPr>
          </a:lstStyle>
          <a:p>
            <a:r>
              <a:rPr lang="fr-FR" dirty="0"/>
              <a:t>Modifiez le style du titre </a:t>
            </a:r>
            <a:endParaRPr lang="en-US" dirty="0"/>
          </a:p>
        </p:txBody>
      </p:sp>
      <p:pic>
        <p:nvPicPr>
          <p:cNvPr id="11" name="Image 10"/>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3006000" y="185001"/>
            <a:ext cx="3132000" cy="1653274"/>
          </a:xfrm>
          <a:prstGeom prst="rect">
            <a:avLst/>
          </a:prstGeom>
        </p:spPr>
      </p:pic>
    </p:spTree>
    <p:extLst>
      <p:ext uri="{BB962C8B-B14F-4D97-AF65-F5344CB8AC3E}">
        <p14:creationId xmlns:p14="http://schemas.microsoft.com/office/powerpoint/2010/main" xmlns="" val="1115096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ext">
    <p:spTree>
      <p:nvGrpSpPr>
        <p:cNvPr id="1" name="Shape 98"/>
        <p:cNvGrpSpPr/>
        <p:nvPr/>
      </p:nvGrpSpPr>
      <p:grpSpPr>
        <a:xfrm>
          <a:off x="0" y="0"/>
          <a:ext cx="0" cy="0"/>
          <a:chOff x="0" y="0"/>
          <a:chExt cx="0" cy="0"/>
        </a:xfrm>
      </p:grpSpPr>
      <p:sp>
        <p:nvSpPr>
          <p:cNvPr id="99" name="Shape 99"/>
          <p:cNvSpPr txBox="1">
            <a:spLocks noGrp="1"/>
          </p:cNvSpPr>
          <p:nvPr>
            <p:ph type="body" idx="1"/>
          </p:nvPr>
        </p:nvSpPr>
        <p:spPr>
          <a:xfrm>
            <a:off x="275425" y="1444832"/>
            <a:ext cx="8670600" cy="4999200"/>
          </a:xfrm>
          <a:prstGeom prst="rect">
            <a:avLst/>
          </a:prstGeom>
          <a:noFill/>
          <a:ln>
            <a:noFill/>
          </a:ln>
        </p:spPr>
        <p:txBody>
          <a:bodyPr lIns="79125" tIns="79125" rIns="79125" bIns="79125" anchor="t" anchorCtr="0"/>
          <a:lstStyle>
            <a:lvl1pPr marL="152400" marR="0" lvl="0" indent="-88900" algn="l" rtl="0">
              <a:lnSpc>
                <a:spcPct val="115000"/>
              </a:lnSpc>
              <a:spcBef>
                <a:spcPts val="300"/>
              </a:spcBef>
              <a:buClr>
                <a:srgbClr val="434343"/>
              </a:buClr>
              <a:buSzPct val="100000"/>
              <a:buFont typeface="Arial"/>
              <a:buChar char="o"/>
              <a:defRPr sz="1400">
                <a:solidFill>
                  <a:srgbClr val="434343"/>
                </a:solidFill>
              </a:defRPr>
            </a:lvl1pPr>
            <a:lvl2pPr marL="482600" marR="0" lvl="1" indent="-203200" algn="l" rtl="0">
              <a:lnSpc>
                <a:spcPct val="115000"/>
              </a:lnSpc>
              <a:spcBef>
                <a:spcPts val="300"/>
              </a:spcBef>
              <a:buFont typeface="Arial"/>
              <a:buChar char="o"/>
              <a:defRPr i="1"/>
            </a:lvl2pPr>
            <a:lvl3pPr marL="850900" marR="0" lvl="2" indent="-114300" algn="l" rtl="0">
              <a:lnSpc>
                <a:spcPct val="115000"/>
              </a:lnSpc>
              <a:spcBef>
                <a:spcPts val="300"/>
              </a:spcBef>
              <a:buClr>
                <a:srgbClr val="434343"/>
              </a:buClr>
              <a:buSzPct val="100000"/>
              <a:buFont typeface="Arial"/>
              <a:buChar char="o"/>
              <a:defRPr sz="1000">
                <a:solidFill>
                  <a:srgbClr val="434343"/>
                </a:solidFill>
              </a:defRPr>
            </a:lvl3pPr>
            <a:lvl4pPr marL="1384300" marR="0" lvl="3" indent="-127000" algn="l" rtl="0">
              <a:lnSpc>
                <a:spcPct val="115000"/>
              </a:lnSpc>
              <a:spcBef>
                <a:spcPts val="300"/>
              </a:spcBef>
              <a:buClr>
                <a:srgbClr val="434343"/>
              </a:buClr>
              <a:buSzPct val="100000"/>
              <a:buFont typeface="Arial"/>
              <a:buChar char="⁻"/>
              <a:defRPr sz="900">
                <a:solidFill>
                  <a:srgbClr val="434343"/>
                </a:solidFill>
              </a:defRPr>
            </a:lvl4pPr>
            <a:lvl5pPr marL="1778000" marR="0" lvl="4" indent="-127000" algn="l" rtl="0">
              <a:lnSpc>
                <a:spcPct val="115000"/>
              </a:lnSpc>
              <a:spcBef>
                <a:spcPts val="300"/>
              </a:spcBef>
              <a:buClr>
                <a:srgbClr val="55555A"/>
              </a:buClr>
              <a:buSzPct val="100000"/>
              <a:buFont typeface="Arial"/>
              <a:buChar char="»"/>
              <a:defRPr sz="800">
                <a:solidFill>
                  <a:srgbClr val="55555A"/>
                </a:solidFill>
              </a:defRPr>
            </a:lvl5pPr>
            <a:lvl6pPr marL="2171700" marR="0" lvl="5" indent="-88900" algn="l" rtl="0">
              <a:lnSpc>
                <a:spcPct val="115000"/>
              </a:lnSpc>
              <a:spcBef>
                <a:spcPts val="300"/>
              </a:spcBef>
              <a:buClr>
                <a:srgbClr val="55555A"/>
              </a:buClr>
              <a:buSzPct val="100000"/>
              <a:buFont typeface="Calibri"/>
              <a:buChar char="•"/>
              <a:defRPr sz="700">
                <a:solidFill>
                  <a:srgbClr val="55555A"/>
                </a:solidFill>
              </a:defRPr>
            </a:lvl6pPr>
            <a:lvl7pPr marL="2578100" marR="0" lvl="6" indent="-88900" algn="l" rtl="0">
              <a:lnSpc>
                <a:spcPct val="115000"/>
              </a:lnSpc>
              <a:spcBef>
                <a:spcPts val="300"/>
              </a:spcBef>
              <a:buClr>
                <a:srgbClr val="55555A"/>
              </a:buClr>
              <a:buSzPct val="100000"/>
              <a:buFont typeface="Calibri"/>
              <a:buChar char="•"/>
              <a:defRPr sz="600">
                <a:solidFill>
                  <a:srgbClr val="55555A"/>
                </a:solidFill>
              </a:defRPr>
            </a:lvl7pPr>
            <a:lvl8pPr marL="2971800" marR="0" lvl="7" indent="-88900" algn="l" rtl="0">
              <a:lnSpc>
                <a:spcPct val="115000"/>
              </a:lnSpc>
              <a:spcBef>
                <a:spcPts val="300"/>
              </a:spcBef>
              <a:buClr>
                <a:srgbClr val="55555A"/>
              </a:buClr>
              <a:buSzPct val="100000"/>
              <a:buFont typeface="Calibri"/>
              <a:buChar char="•"/>
              <a:defRPr sz="500">
                <a:solidFill>
                  <a:srgbClr val="55555A"/>
                </a:solidFill>
              </a:defRPr>
            </a:lvl8pPr>
            <a:lvl9pPr marL="3365500" marR="0" lvl="8" indent="-88900" algn="l" rtl="0">
              <a:lnSpc>
                <a:spcPct val="115000"/>
              </a:lnSpc>
              <a:spcBef>
                <a:spcPts val="300"/>
              </a:spcBef>
              <a:buClr>
                <a:srgbClr val="55555A"/>
              </a:buClr>
              <a:buSzPct val="100000"/>
              <a:buFont typeface="Calibri"/>
              <a:buChar char="•"/>
              <a:defRPr sz="500">
                <a:solidFill>
                  <a:srgbClr val="55555A"/>
                </a:solidFill>
              </a:defRPr>
            </a:lvl9pPr>
          </a:lstStyle>
          <a:p>
            <a:endParaRPr/>
          </a:p>
        </p:txBody>
      </p:sp>
      <p:sp>
        <p:nvSpPr>
          <p:cNvPr id="100" name="Shape 100"/>
          <p:cNvSpPr txBox="1">
            <a:spLocks noGrp="1"/>
          </p:cNvSpPr>
          <p:nvPr>
            <p:ph type="sldNum" idx="12"/>
          </p:nvPr>
        </p:nvSpPr>
        <p:spPr>
          <a:xfrm>
            <a:off x="8556783" y="6333133"/>
            <a:ext cx="548700" cy="524800"/>
          </a:xfrm>
          <a:prstGeom prst="rect">
            <a:avLst/>
          </a:prstGeom>
        </p:spPr>
        <p:txBody>
          <a:bodyPr lIns="79125" tIns="79125" rIns="79125" bIns="79125" anchor="ctr" anchorCtr="0">
            <a:noAutofit/>
          </a:bodyPr>
          <a:lstStyle/>
          <a:p>
            <a:fld id="{00000000-1234-1234-1234-123412341234}" type="slidenum">
              <a:rPr lang="fr"/>
              <a:pPr/>
              <a:t>‹N›</a:t>
            </a:fld>
            <a:endParaRPr lang="fr"/>
          </a:p>
        </p:txBody>
      </p:sp>
      <p:sp>
        <p:nvSpPr>
          <p:cNvPr id="101" name="Shape 101"/>
          <p:cNvSpPr txBox="1">
            <a:spLocks noGrp="1"/>
          </p:cNvSpPr>
          <p:nvPr>
            <p:ph type="title"/>
          </p:nvPr>
        </p:nvSpPr>
        <p:spPr>
          <a:xfrm>
            <a:off x="468550" y="256867"/>
            <a:ext cx="6627000" cy="754800"/>
          </a:xfrm>
          <a:prstGeom prst="rect">
            <a:avLst/>
          </a:prstGeom>
        </p:spPr>
        <p:txBody>
          <a:bodyPr lIns="91425" tIns="91425" rIns="91425" bIns="91425" anchor="ctr" anchorCtr="0"/>
          <a:lstStyle>
            <a:lvl1pPr lvl="0" rtl="0">
              <a:spcBef>
                <a:spcPts val="0"/>
              </a:spcBef>
              <a:buNone/>
              <a:defRPr sz="2100">
                <a:solidFill>
                  <a:srgbClr val="FFFFFF"/>
                </a:solidFill>
                <a:latin typeface="Open Sans"/>
                <a:ea typeface="Open Sans"/>
                <a:cs typeface="Open Sans"/>
                <a:sym typeface="Open Sans"/>
              </a:defRPr>
            </a:lvl1pPr>
            <a:lvl2pPr lvl="1" rtl="0">
              <a:spcBef>
                <a:spcPts val="0"/>
              </a:spcBef>
              <a:buNone/>
              <a:defRPr sz="1800">
                <a:solidFill>
                  <a:srgbClr val="FFFFFF"/>
                </a:solidFill>
                <a:latin typeface="Open Sans"/>
                <a:ea typeface="Open Sans"/>
                <a:cs typeface="Open Sans"/>
                <a:sym typeface="Open Sans"/>
              </a:defRPr>
            </a:lvl2pPr>
            <a:lvl3pPr lvl="2" rtl="0">
              <a:spcBef>
                <a:spcPts val="0"/>
              </a:spcBef>
              <a:buNone/>
              <a:defRPr sz="1800">
                <a:solidFill>
                  <a:srgbClr val="FFFFFF"/>
                </a:solidFill>
                <a:latin typeface="Open Sans"/>
                <a:ea typeface="Open Sans"/>
                <a:cs typeface="Open Sans"/>
                <a:sym typeface="Open Sans"/>
              </a:defRPr>
            </a:lvl3pPr>
            <a:lvl4pPr lvl="3" rtl="0">
              <a:spcBef>
                <a:spcPts val="0"/>
              </a:spcBef>
              <a:buNone/>
              <a:defRPr sz="1800">
                <a:solidFill>
                  <a:srgbClr val="FFFFFF"/>
                </a:solidFill>
                <a:latin typeface="Open Sans"/>
                <a:ea typeface="Open Sans"/>
                <a:cs typeface="Open Sans"/>
                <a:sym typeface="Open Sans"/>
              </a:defRPr>
            </a:lvl4pPr>
            <a:lvl5pPr lvl="4" rtl="0">
              <a:spcBef>
                <a:spcPts val="0"/>
              </a:spcBef>
              <a:buNone/>
              <a:defRPr sz="1800">
                <a:solidFill>
                  <a:srgbClr val="FFFFFF"/>
                </a:solidFill>
                <a:latin typeface="Open Sans"/>
                <a:ea typeface="Open Sans"/>
                <a:cs typeface="Open Sans"/>
                <a:sym typeface="Open Sans"/>
              </a:defRPr>
            </a:lvl5pPr>
            <a:lvl6pPr lvl="5" rtl="0">
              <a:spcBef>
                <a:spcPts val="0"/>
              </a:spcBef>
              <a:buNone/>
              <a:defRPr sz="1800">
                <a:solidFill>
                  <a:srgbClr val="FFFFFF"/>
                </a:solidFill>
                <a:latin typeface="Open Sans"/>
                <a:ea typeface="Open Sans"/>
                <a:cs typeface="Open Sans"/>
                <a:sym typeface="Open Sans"/>
              </a:defRPr>
            </a:lvl6pPr>
            <a:lvl7pPr lvl="6" rtl="0">
              <a:spcBef>
                <a:spcPts val="0"/>
              </a:spcBef>
              <a:buNone/>
              <a:defRPr sz="1800">
                <a:solidFill>
                  <a:srgbClr val="FFFFFF"/>
                </a:solidFill>
                <a:latin typeface="Open Sans"/>
                <a:ea typeface="Open Sans"/>
                <a:cs typeface="Open Sans"/>
                <a:sym typeface="Open Sans"/>
              </a:defRPr>
            </a:lvl7pPr>
            <a:lvl8pPr lvl="7" rtl="0">
              <a:spcBef>
                <a:spcPts val="0"/>
              </a:spcBef>
              <a:buNone/>
              <a:defRPr sz="1800">
                <a:solidFill>
                  <a:srgbClr val="FFFFFF"/>
                </a:solidFill>
                <a:latin typeface="Open Sans"/>
                <a:ea typeface="Open Sans"/>
                <a:cs typeface="Open Sans"/>
                <a:sym typeface="Open Sans"/>
              </a:defRPr>
            </a:lvl8pPr>
            <a:lvl9pPr lvl="8" rtl="0">
              <a:spcBef>
                <a:spcPts val="0"/>
              </a:spcBef>
              <a:buNone/>
              <a:defRPr sz="1800">
                <a:solidFill>
                  <a:srgbClr val="FFFFFF"/>
                </a:solidFill>
                <a:latin typeface="Open Sans"/>
                <a:ea typeface="Open Sans"/>
                <a:cs typeface="Open Sans"/>
                <a:sym typeface="Open Sans"/>
              </a:defRPr>
            </a:lvl9pPr>
          </a:lstStyle>
          <a:p>
            <a:endParaRPr/>
          </a:p>
        </p:txBody>
      </p:sp>
    </p:spTree>
    <p:extLst>
      <p:ext uri="{BB962C8B-B14F-4D97-AF65-F5344CB8AC3E}">
        <p14:creationId xmlns:p14="http://schemas.microsoft.com/office/powerpoint/2010/main" xmlns="" val="885360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lvl1pPr>
              <a:spcBef>
                <a:spcPts val="600"/>
              </a:spcBef>
              <a:defRPr/>
            </a:lvl1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10"/>
          </p:nvPr>
        </p:nvSpPr>
        <p:spPr/>
        <p:txBody>
          <a:bodyPr/>
          <a:lstStyle/>
          <a:p>
            <a:fld id="{4BBFA94E-1D9B-4125-9902-6BFEE373EEA0}" type="datetimeFigureOut">
              <a:rPr lang="en-GB" smtClean="0"/>
              <a:pPr/>
              <a:t>27/06/2019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525F18-0A0A-4EBF-9150-D81CDC8E595D}" type="slidenum">
              <a:rPr lang="en-GB" smtClean="0"/>
              <a:pPr/>
              <a:t>‹N›</a:t>
            </a:fld>
            <a:endParaRPr lang="en-GB"/>
          </a:p>
        </p:txBody>
      </p:sp>
    </p:spTree>
    <p:extLst>
      <p:ext uri="{BB962C8B-B14F-4D97-AF65-F5344CB8AC3E}">
        <p14:creationId xmlns:p14="http://schemas.microsoft.com/office/powerpoint/2010/main" xmlns="" val="958644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Imag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rot="10800000">
            <a:off x="0" y="0"/>
            <a:ext cx="9144000" cy="3814549"/>
          </a:xfrm>
          <a:prstGeom prst="rect">
            <a:avLst/>
          </a:prstGeom>
        </p:spPr>
      </p:pic>
      <p:sp>
        <p:nvSpPr>
          <p:cNvPr id="3" name="Text Placeholder 2"/>
          <p:cNvSpPr>
            <a:spLocks noGrp="1"/>
          </p:cNvSpPr>
          <p:nvPr>
            <p:ph type="body" idx="1"/>
          </p:nvPr>
        </p:nvSpPr>
        <p:spPr>
          <a:xfrm>
            <a:off x="623888" y="4589464"/>
            <a:ext cx="5491162" cy="1500187"/>
          </a:xfrm>
        </p:spPr>
        <p:txBody>
          <a:bodyPr/>
          <a:lstStyle>
            <a:lvl1pPr marL="0" indent="0">
              <a:spcBef>
                <a:spcPts val="600"/>
              </a:spcBef>
              <a:buNone/>
              <a:defRPr sz="2400" b="1">
                <a:solidFill>
                  <a:schemeClr val="bg2">
                    <a:lumMod val="50000"/>
                  </a:schemeClr>
                </a:solidFill>
                <a:latin typeface="Calibri Light" panose="020F0302020204030204" pitchFamily="34" charset="0"/>
                <a:cs typeface="Calibri Light" panose="020F03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Modifier les styles du texte du masque</a:t>
            </a:r>
          </a:p>
        </p:txBody>
      </p:sp>
      <p:sp>
        <p:nvSpPr>
          <p:cNvPr id="2" name="Title 1"/>
          <p:cNvSpPr>
            <a:spLocks noGrp="1"/>
          </p:cNvSpPr>
          <p:nvPr>
            <p:ph type="title"/>
          </p:nvPr>
        </p:nvSpPr>
        <p:spPr>
          <a:xfrm>
            <a:off x="623888" y="1709739"/>
            <a:ext cx="7886700" cy="2852737"/>
          </a:xfrm>
        </p:spPr>
        <p:txBody>
          <a:bodyPr anchor="ctr">
            <a:normAutofit/>
          </a:bodyPr>
          <a:lstStyle>
            <a:lvl1pPr>
              <a:defRPr sz="4400" b="1">
                <a:solidFill>
                  <a:srgbClr val="0070C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defRPr>
            </a:lvl1pPr>
          </a:lstStyle>
          <a:p>
            <a:r>
              <a:rPr lang="fr-FR" dirty="0"/>
              <a:t>Modifiez le style du titre</a:t>
            </a:r>
            <a:endParaRPr lang="en-US" dirty="0"/>
          </a:p>
        </p:txBody>
      </p:sp>
      <p:pic>
        <p:nvPicPr>
          <p:cNvPr id="9" name="Image 8"/>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170588" y="4854448"/>
            <a:ext cx="2340000" cy="1235203"/>
          </a:xfrm>
          <a:prstGeom prst="rect">
            <a:avLst/>
          </a:prstGeom>
        </p:spPr>
      </p:pic>
    </p:spTree>
    <p:extLst>
      <p:ext uri="{BB962C8B-B14F-4D97-AF65-F5344CB8AC3E}">
        <p14:creationId xmlns:p14="http://schemas.microsoft.com/office/powerpoint/2010/main" xmlns="" val="3102950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BBFA94E-1D9B-4125-9902-6BFEE373EEA0}" type="datetimeFigureOut">
              <a:rPr lang="en-GB" smtClean="0"/>
              <a:pPr/>
              <a:t>27/06/2019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525F18-0A0A-4EBF-9150-D81CDC8E595D}" type="slidenum">
              <a:rPr lang="en-GB" smtClean="0"/>
              <a:pPr/>
              <a:t>‹N›</a:t>
            </a:fld>
            <a:endParaRPr lang="en-GB"/>
          </a:p>
        </p:txBody>
      </p:sp>
    </p:spTree>
    <p:extLst>
      <p:ext uri="{BB962C8B-B14F-4D97-AF65-F5344CB8AC3E}">
        <p14:creationId xmlns:p14="http://schemas.microsoft.com/office/powerpoint/2010/main" xmlns="" val="2452219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dirty="0"/>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solidFill>
                  <a:schemeClr val="accent6">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solidFill>
                  <a:schemeClr val="accent6">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BBFA94E-1D9B-4125-9902-6BFEE373EEA0}" type="datetimeFigureOut">
              <a:rPr lang="en-GB" smtClean="0"/>
              <a:pPr/>
              <a:t>27/06/2019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4525F18-0A0A-4EBF-9150-D81CDC8E595D}" type="slidenum">
              <a:rPr lang="en-GB" smtClean="0"/>
              <a:pPr/>
              <a:t>‹N›</a:t>
            </a:fld>
            <a:endParaRPr lang="en-GB"/>
          </a:p>
        </p:txBody>
      </p:sp>
    </p:spTree>
    <p:extLst>
      <p:ext uri="{BB962C8B-B14F-4D97-AF65-F5344CB8AC3E}">
        <p14:creationId xmlns:p14="http://schemas.microsoft.com/office/powerpoint/2010/main" xmlns="" val="2440048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solidFill>
                  <a:schemeClr val="accent6">
                    <a:lumMod val="7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Modifier les styles du texte du masque</a:t>
            </a:r>
          </a:p>
        </p:txBody>
      </p:sp>
      <p:sp>
        <p:nvSpPr>
          <p:cNvPr id="5" name="Date Placeholder 4"/>
          <p:cNvSpPr>
            <a:spLocks noGrp="1"/>
          </p:cNvSpPr>
          <p:nvPr>
            <p:ph type="dt" sz="half" idx="10"/>
          </p:nvPr>
        </p:nvSpPr>
        <p:spPr/>
        <p:txBody>
          <a:bodyPr/>
          <a:lstStyle/>
          <a:p>
            <a:fld id="{4BBFA94E-1D9B-4125-9902-6BFEE373EEA0}" type="datetimeFigureOut">
              <a:rPr lang="en-GB" smtClean="0"/>
              <a:pPr/>
              <a:t>27/06/2019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525F18-0A0A-4EBF-9150-D81CDC8E595D}" type="slidenum">
              <a:rPr lang="en-GB" smtClean="0"/>
              <a:pPr/>
              <a:t>‹N›</a:t>
            </a:fld>
            <a:endParaRPr lang="en-GB"/>
          </a:p>
        </p:txBody>
      </p:sp>
    </p:spTree>
    <p:extLst>
      <p:ext uri="{BB962C8B-B14F-4D97-AF65-F5344CB8AC3E}">
        <p14:creationId xmlns:p14="http://schemas.microsoft.com/office/powerpoint/2010/main" xmlns="" val="3493598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Modifier les styles du texte du masque</a:t>
            </a:r>
          </a:p>
        </p:txBody>
      </p:sp>
      <p:sp>
        <p:nvSpPr>
          <p:cNvPr id="5" name="Date Placeholder 4"/>
          <p:cNvSpPr>
            <a:spLocks noGrp="1"/>
          </p:cNvSpPr>
          <p:nvPr>
            <p:ph type="dt" sz="half" idx="10"/>
          </p:nvPr>
        </p:nvSpPr>
        <p:spPr/>
        <p:txBody>
          <a:bodyPr/>
          <a:lstStyle/>
          <a:p>
            <a:fld id="{4BBFA94E-1D9B-4125-9902-6BFEE373EEA0}" type="datetimeFigureOut">
              <a:rPr lang="en-GB" smtClean="0"/>
              <a:pPr/>
              <a:t>27/06/2019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525F18-0A0A-4EBF-9150-D81CDC8E595D}" type="slidenum">
              <a:rPr lang="en-GB" smtClean="0"/>
              <a:pPr/>
              <a:t>‹N›</a:t>
            </a:fld>
            <a:endParaRPr lang="en-GB"/>
          </a:p>
        </p:txBody>
      </p:sp>
    </p:spTree>
    <p:extLst>
      <p:ext uri="{BB962C8B-B14F-4D97-AF65-F5344CB8AC3E}">
        <p14:creationId xmlns:p14="http://schemas.microsoft.com/office/powerpoint/2010/main" xmlns="" val="2376860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WHIT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xmlns="" val="3407818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4400"/>
            </a:lvl1pPr>
          </a:lstStyle>
          <a:p>
            <a:r>
              <a:rPr lang="fr-FR" dirty="0"/>
              <a:t>Modifiez le style du titre</a:t>
            </a:r>
            <a:endParaRPr kumimoji="0" lang="en-US" dirty="0"/>
          </a:p>
        </p:txBody>
      </p:sp>
      <p:sp>
        <p:nvSpPr>
          <p:cNvPr id="4" name="Date Placeholder 3"/>
          <p:cNvSpPr>
            <a:spLocks noGrp="1"/>
          </p:cNvSpPr>
          <p:nvPr>
            <p:ph type="dt" sz="half" idx="10"/>
          </p:nvPr>
        </p:nvSpPr>
        <p:spPr/>
        <p:txBody>
          <a:bodyPr/>
          <a:lstStyle/>
          <a:p>
            <a:fld id="{87F9BA43-5F8B-48C5-91A4-BEB8641D32EC}" type="datetimeFigureOut">
              <a:rPr lang="fi-FI" smtClean="0">
                <a:solidFill>
                  <a:srgbClr val="04617B">
                    <a:shade val="90000"/>
                  </a:srgbClr>
                </a:solidFill>
              </a:rPr>
              <a:pPr/>
              <a:t>27.6.2019</a:t>
            </a:fld>
            <a:endParaRPr lang="fi-FI">
              <a:solidFill>
                <a:srgbClr val="04617B">
                  <a:shade val="90000"/>
                </a:srgbClr>
              </a:solidFill>
            </a:endParaRPr>
          </a:p>
        </p:txBody>
      </p:sp>
      <p:sp>
        <p:nvSpPr>
          <p:cNvPr id="5" name="Footer Placeholder 4"/>
          <p:cNvSpPr>
            <a:spLocks noGrp="1"/>
          </p:cNvSpPr>
          <p:nvPr>
            <p:ph type="ftr" sz="quarter" idx="11"/>
          </p:nvPr>
        </p:nvSpPr>
        <p:spPr/>
        <p:txBody>
          <a:bodyPr/>
          <a:lstStyle/>
          <a:p>
            <a:endParaRPr lang="fi-FI">
              <a:solidFill>
                <a:srgbClr val="04617B">
                  <a:shade val="90000"/>
                </a:srgbClr>
              </a:solidFill>
            </a:endParaRPr>
          </a:p>
        </p:txBody>
      </p:sp>
      <p:sp>
        <p:nvSpPr>
          <p:cNvPr id="6" name="Slide Number Placeholder 5"/>
          <p:cNvSpPr>
            <a:spLocks noGrp="1"/>
          </p:cNvSpPr>
          <p:nvPr>
            <p:ph type="sldNum" sz="quarter" idx="12"/>
          </p:nvPr>
        </p:nvSpPr>
        <p:spPr/>
        <p:txBody>
          <a:bodyPr/>
          <a:lstStyle/>
          <a:p>
            <a:fld id="{C05B1E67-33E8-47FE-BECB-27828F436D8A}" type="slidenum">
              <a:rPr lang="fi-FI" smtClean="0">
                <a:solidFill>
                  <a:srgbClr val="04617B">
                    <a:shade val="90000"/>
                  </a:srgbClr>
                </a:solidFill>
              </a:rPr>
              <a:pPr/>
              <a:t>‹N›</a:t>
            </a:fld>
            <a:endParaRPr lang="fi-FI">
              <a:solidFill>
                <a:srgbClr val="04617B">
                  <a:shade val="90000"/>
                </a:srgbClr>
              </a:solidFill>
            </a:endParaRPr>
          </a:p>
        </p:txBody>
      </p:sp>
      <p:pic>
        <p:nvPicPr>
          <p:cNvPr id="2050" name="Picture 2" descr="D:\PN\JPI Agua\Corporate Image\Logo Water JPI 119 x 66.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14189" y="6093296"/>
            <a:ext cx="1133475" cy="62865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Content Placeholder 2"/>
          <p:cNvSpPr>
            <a:spLocks noGrp="1"/>
          </p:cNvSpPr>
          <p:nvPr>
            <p:ph idx="1" hasCustomPrompt="1"/>
          </p:nvPr>
        </p:nvSpPr>
        <p:spPr>
          <a:xfrm>
            <a:off x="457200" y="1935480"/>
            <a:ext cx="8229600" cy="4389120"/>
          </a:xfrm>
        </p:spPr>
        <p:txBody>
          <a:bodyPr/>
          <a:lstStyle>
            <a:lvl1pPr eaLnBrk="1" latinLnBrk="0" hangingPunct="1">
              <a:defRPr/>
            </a:lvl1pPr>
          </a:lstStyle>
          <a:p>
            <a:pPr lvl="0" eaLnBrk="1" latinLnBrk="0" hangingPunct="1"/>
            <a:r>
              <a:rPr kumimoji="0" lang="en-GB" noProof="0" dirty="0" err="1"/>
              <a:t>Cliquez</a:t>
            </a:r>
            <a:r>
              <a:rPr kumimoji="0" lang="en-GB" noProof="0" dirty="0"/>
              <a:t> pour </a:t>
            </a:r>
            <a:r>
              <a:rPr kumimoji="0" lang="en-GB" noProof="0" dirty="0" err="1"/>
              <a:t>ajouter</a:t>
            </a:r>
            <a:r>
              <a:rPr kumimoji="0" lang="en-GB" noProof="0" dirty="0"/>
              <a:t> un sous-titre</a:t>
            </a:r>
            <a:endParaRPr lang="en-GB" noProof="0" dirty="0"/>
          </a:p>
          <a:p>
            <a:pPr lvl="1" eaLnBrk="1" latinLnBrk="0" hangingPunct="1"/>
            <a:r>
              <a:rPr lang="en-GB" noProof="0" dirty="0"/>
              <a:t>Segundo </a:t>
            </a:r>
            <a:r>
              <a:rPr lang="en-GB" noProof="0" dirty="0" err="1"/>
              <a:t>nivel</a:t>
            </a:r>
            <a:endParaRPr lang="en-GB" noProof="0" dirty="0"/>
          </a:p>
          <a:p>
            <a:pPr lvl="2" eaLnBrk="1" latinLnBrk="0" hangingPunct="1"/>
            <a:r>
              <a:rPr lang="en-GB" noProof="0" dirty="0" err="1"/>
              <a:t>Tercer</a:t>
            </a:r>
            <a:r>
              <a:rPr lang="en-GB" noProof="0" dirty="0"/>
              <a:t> </a:t>
            </a:r>
            <a:r>
              <a:rPr lang="en-GB" noProof="0" dirty="0" err="1"/>
              <a:t>nivel</a:t>
            </a:r>
            <a:endParaRPr lang="en-GB" noProof="0" dirty="0"/>
          </a:p>
          <a:p>
            <a:pPr lvl="3" eaLnBrk="1" latinLnBrk="0" hangingPunct="1"/>
            <a:r>
              <a:rPr lang="en-GB" noProof="0" dirty="0"/>
              <a:t>Cuarto </a:t>
            </a:r>
            <a:r>
              <a:rPr lang="en-GB" noProof="0" dirty="0" err="1"/>
              <a:t>nivel</a:t>
            </a:r>
            <a:endParaRPr lang="en-GB" noProof="0" dirty="0"/>
          </a:p>
          <a:p>
            <a:pPr lvl="4" eaLnBrk="1" latinLnBrk="0" hangingPunct="1"/>
            <a:r>
              <a:rPr lang="en-GB" noProof="0" dirty="0"/>
              <a:t>Quinto </a:t>
            </a:r>
            <a:r>
              <a:rPr lang="en-GB" noProof="0" dirty="0" err="1"/>
              <a:t>nivel</a:t>
            </a:r>
            <a:endParaRPr kumimoji="0" lang="en-GB" noProof="0" dirty="0"/>
          </a:p>
        </p:txBody>
      </p:sp>
    </p:spTree>
    <p:extLst>
      <p:ext uri="{BB962C8B-B14F-4D97-AF65-F5344CB8AC3E}">
        <p14:creationId xmlns:p14="http://schemas.microsoft.com/office/powerpoint/2010/main" xmlns="" val="1457103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age 6"/>
          <p:cNvPicPr>
            <a:picLocks noChangeAspect="1"/>
          </p:cNvPicPr>
          <p:nvPr userDrawn="1"/>
        </p:nvPicPr>
        <p:blipFill rotWithShape="1">
          <a:blip r:embed="rId12" cstate="print">
            <a:extLst>
              <a:ext uri="{28A0092B-C50C-407E-A947-70E740481C1C}">
                <a14:useLocalDpi xmlns:a14="http://schemas.microsoft.com/office/drawing/2010/main" xmlns="" val="0"/>
              </a:ext>
            </a:extLst>
          </a:blip>
          <a:srcRect l="-1" r="-1"/>
          <a:stretch/>
        </p:blipFill>
        <p:spPr>
          <a:xfrm rot="16200000">
            <a:off x="4608487" y="2326720"/>
            <a:ext cx="6868697" cy="2215255"/>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dirty="0"/>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2"/>
          </p:nvPr>
        </p:nvSpPr>
        <p:spPr>
          <a:xfrm>
            <a:off x="628650" y="6356351"/>
            <a:ext cx="1582226" cy="365125"/>
          </a:xfrm>
          <a:prstGeom prst="rect">
            <a:avLst/>
          </a:prstGeom>
        </p:spPr>
        <p:txBody>
          <a:bodyPr vert="horz" lIns="91440" tIns="45720" rIns="91440" bIns="45720" rtlCol="0" anchor="t"/>
          <a:lstStyle>
            <a:lvl1pPr algn="l">
              <a:defRPr sz="1050">
                <a:solidFill>
                  <a:schemeClr val="tx1">
                    <a:tint val="75000"/>
                  </a:schemeClr>
                </a:solidFill>
              </a:defRPr>
            </a:lvl1pPr>
          </a:lstStyle>
          <a:p>
            <a:fld id="{4BBFA94E-1D9B-4125-9902-6BFEE373EEA0}" type="datetimeFigureOut">
              <a:rPr lang="en-GB" smtClean="0"/>
              <a:pPr/>
              <a:t>27/06/2019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t"/>
          <a:lstStyle>
            <a:lvl1pPr algn="ctr">
              <a:defRPr sz="105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7733850" y="6356351"/>
            <a:ext cx="78149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4525F18-0A0A-4EBF-9150-D81CDC8E595D}" type="slidenum">
              <a:rPr lang="en-GB" smtClean="0"/>
              <a:pPr/>
              <a:t>‹N›</a:t>
            </a:fld>
            <a:endParaRPr lang="en-GB" dirty="0"/>
          </a:p>
        </p:txBody>
      </p:sp>
      <p:sp>
        <p:nvSpPr>
          <p:cNvPr id="8" name="ZoneTexte 7"/>
          <p:cNvSpPr txBox="1"/>
          <p:nvPr userDrawn="1"/>
        </p:nvSpPr>
        <p:spPr>
          <a:xfrm>
            <a:off x="177423" y="6589431"/>
            <a:ext cx="1224053" cy="276999"/>
          </a:xfrm>
          <a:prstGeom prst="rect">
            <a:avLst/>
          </a:prstGeom>
          <a:noFill/>
        </p:spPr>
        <p:txBody>
          <a:bodyPr wrap="none" rtlCol="0">
            <a:spAutoFit/>
          </a:bodyPr>
          <a:lstStyle/>
          <a:p>
            <a:r>
              <a:rPr lang="en-GB" sz="1200" dirty="0">
                <a:solidFill>
                  <a:schemeClr val="accent1">
                    <a:lumMod val="75000"/>
                  </a:schemeClr>
                </a:solidFill>
                <a:latin typeface="Calibri Light" panose="020F0302020204030204" pitchFamily="34" charset="0"/>
                <a:cs typeface="Calibri Light" panose="020F0302020204030204" pitchFamily="34" charset="0"/>
              </a:rPr>
              <a:t>www.waterjpi.eu</a:t>
            </a:r>
          </a:p>
        </p:txBody>
      </p:sp>
      <p:sp>
        <p:nvSpPr>
          <p:cNvPr id="9" name="Rectangle 8"/>
          <p:cNvSpPr/>
          <p:nvPr userDrawn="1"/>
        </p:nvSpPr>
        <p:spPr>
          <a:xfrm flipV="1">
            <a:off x="1" y="6592888"/>
            <a:ext cx="6732000" cy="45719"/>
          </a:xfrm>
          <a:prstGeom prst="rect">
            <a:avLst/>
          </a:prstGeom>
          <a:gradFill flip="none" rotWithShape="1">
            <a:gsLst>
              <a:gs pos="0">
                <a:schemeClr val="accent2">
                  <a:lumMod val="75000"/>
                  <a:shade val="30000"/>
                  <a:satMod val="115000"/>
                </a:schemeClr>
              </a:gs>
              <a:gs pos="22000">
                <a:schemeClr val="accent2">
                  <a:lumMod val="75000"/>
                  <a:shade val="67500"/>
                  <a:satMod val="115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21047081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txStyles>
    <p:titleStyle>
      <a:lvl1pPr algn="l" defTabSz="914400" rtl="0" eaLnBrk="1" latinLnBrk="0" hangingPunct="1">
        <a:lnSpc>
          <a:spcPct val="100000"/>
        </a:lnSpc>
        <a:spcBef>
          <a:spcPct val="0"/>
        </a:spcBef>
        <a:buNone/>
        <a:defRPr sz="4000" kern="1200">
          <a:solidFill>
            <a:schemeClr val="accent2"/>
          </a:solidFill>
          <a:latin typeface="+mj-lt"/>
          <a:ea typeface="+mj-ea"/>
          <a:cs typeface="+mj-cs"/>
        </a:defRPr>
      </a:lvl1pPr>
    </p:titleStyle>
    <p:bodyStyle>
      <a:lvl1pPr marL="288000" indent="-360000" algn="l" defTabSz="914400" rtl="0" eaLnBrk="1" latinLnBrk="0" hangingPunct="1">
        <a:lnSpc>
          <a:spcPct val="100000"/>
        </a:lnSpc>
        <a:spcBef>
          <a:spcPts val="2400"/>
        </a:spcBef>
        <a:buClr>
          <a:schemeClr val="accent6"/>
        </a:buClr>
        <a:buSzPct val="80000"/>
        <a:buFont typeface="Arial" panose="020B0604020202020204" pitchFamily="34" charset="0"/>
        <a:buChar char="►"/>
        <a:defRPr sz="2600" kern="1200">
          <a:solidFill>
            <a:schemeClr val="tx2"/>
          </a:solidFill>
          <a:latin typeface="+mn-lt"/>
          <a:ea typeface="+mn-ea"/>
          <a:cs typeface="+mn-cs"/>
        </a:defRPr>
      </a:lvl1pPr>
      <a:lvl2pPr marL="720000" indent="-288000" algn="l" defTabSz="914400" rtl="0" eaLnBrk="1" latinLnBrk="0" hangingPunct="1">
        <a:lnSpc>
          <a:spcPct val="100000"/>
        </a:lnSpc>
        <a:spcBef>
          <a:spcPts val="500"/>
        </a:spcBef>
        <a:buClr>
          <a:schemeClr val="accent6">
            <a:lumMod val="75000"/>
          </a:schemeClr>
        </a:buClr>
        <a:buSzPct val="70000"/>
        <a:buFont typeface="Arial" panose="020B0604020202020204" pitchFamily="34" charset="0"/>
        <a:buChar char="►"/>
        <a:defRPr sz="2400" kern="1200">
          <a:solidFill>
            <a:schemeClr val="tx2"/>
          </a:solidFill>
          <a:latin typeface="+mn-lt"/>
          <a:ea typeface="+mn-ea"/>
          <a:cs typeface="+mn-cs"/>
        </a:defRPr>
      </a:lvl2pPr>
      <a:lvl3pPr marL="1143000" indent="-230400" algn="l" defTabSz="914400" rtl="0" eaLnBrk="1" latinLnBrk="0" hangingPunct="1">
        <a:lnSpc>
          <a:spcPct val="100000"/>
        </a:lnSpc>
        <a:spcBef>
          <a:spcPts val="500"/>
        </a:spcBef>
        <a:buClr>
          <a:srgbClr val="00B0F0"/>
        </a:buClr>
        <a:buFont typeface="Arial" panose="020B0604020202020204" pitchFamily="34" charset="0"/>
        <a:buChar char="•"/>
        <a:defRPr sz="2200" kern="1200">
          <a:solidFill>
            <a:schemeClr val="bg2">
              <a:lumMod val="50000"/>
            </a:schemeClr>
          </a:solidFill>
          <a:latin typeface="+mn-lt"/>
          <a:ea typeface="+mn-ea"/>
          <a:cs typeface="+mn-cs"/>
        </a:defRPr>
      </a:lvl3pPr>
      <a:lvl4pPr marL="1600200" indent="-228600" algn="l" defTabSz="914400" rtl="0" eaLnBrk="1" latinLnBrk="0" hangingPunct="1">
        <a:lnSpc>
          <a:spcPct val="80000"/>
        </a:lnSpc>
        <a:spcBef>
          <a:spcPts val="500"/>
        </a:spcBef>
        <a:buClr>
          <a:schemeClr val="accent6"/>
        </a:buClr>
        <a:buFont typeface="Arial" panose="020B0604020202020204" pitchFamily="34" charset="0"/>
        <a:buChar char="•"/>
        <a:defRPr sz="2000" kern="1200">
          <a:solidFill>
            <a:schemeClr val="tx2"/>
          </a:solidFill>
          <a:latin typeface="+mn-lt"/>
          <a:ea typeface="+mn-ea"/>
          <a:cs typeface="+mn-cs"/>
        </a:defRPr>
      </a:lvl4pPr>
      <a:lvl5pPr marL="2057400" indent="-230400" algn="l" defTabSz="914400" rtl="0" eaLnBrk="1" latinLnBrk="0" hangingPunct="1">
        <a:lnSpc>
          <a:spcPct val="80000"/>
        </a:lnSpc>
        <a:spcBef>
          <a:spcPts val="500"/>
        </a:spcBef>
        <a:buClr>
          <a:schemeClr val="accent6">
            <a:lumMod val="75000"/>
          </a:schemeClr>
        </a:buClr>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9.png"/><Relationship Id="rId5" Type="http://schemas.openxmlformats.org/officeDocument/2006/relationships/image" Target="http://intranet1.cid.csic.es/institutos/idaea/LOGOS/JPG.jpg" TargetMode="Externa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19.pn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20.gif"/><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22.png"/><Relationship Id="rId5" Type="http://schemas.openxmlformats.org/officeDocument/2006/relationships/hyperlink" Target="http://www.watermanagement.tudelft.nl/" TargetMode="Externa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type="body" idx="1"/>
          </p:nvPr>
        </p:nvSpPr>
        <p:spPr>
          <a:xfrm>
            <a:off x="623888" y="4589464"/>
            <a:ext cx="5491162" cy="1737195"/>
          </a:xfrm>
        </p:spPr>
        <p:txBody>
          <a:bodyPr>
            <a:normAutofit/>
          </a:bodyPr>
          <a:lstStyle/>
          <a:p>
            <a:r>
              <a:rPr lang="en-US" dirty="0" smtClean="0"/>
              <a:t>Carlos </a:t>
            </a:r>
            <a:r>
              <a:rPr lang="en-US" dirty="0" err="1" smtClean="0"/>
              <a:t>Ayora</a:t>
            </a:r>
            <a:r>
              <a:rPr lang="en-US" dirty="0" smtClean="0"/>
              <a:t> Ibáñez</a:t>
            </a:r>
            <a:endParaRPr lang="en-US" dirty="0"/>
          </a:p>
          <a:p>
            <a:endParaRPr lang="en-US" dirty="0"/>
          </a:p>
          <a:p>
            <a:r>
              <a:rPr lang="en-US" dirty="0"/>
              <a:t>Water JPI </a:t>
            </a:r>
            <a:r>
              <a:rPr lang="en-US" dirty="0" smtClean="0"/>
              <a:t>2018 Joint Call</a:t>
            </a:r>
            <a:r>
              <a:rPr lang="en-US" dirty="0"/>
              <a:t/>
            </a:r>
            <a:br>
              <a:rPr lang="en-US" dirty="0"/>
            </a:br>
            <a:r>
              <a:rPr lang="en-US" dirty="0" smtClean="0"/>
              <a:t>12 </a:t>
            </a:r>
            <a:r>
              <a:rPr lang="en-US" dirty="0"/>
              <a:t>April </a:t>
            </a:r>
            <a:r>
              <a:rPr lang="en-US" dirty="0" smtClean="0"/>
              <a:t>2019, </a:t>
            </a:r>
            <a:r>
              <a:rPr lang="en-US" dirty="0"/>
              <a:t>Stockholm</a:t>
            </a:r>
          </a:p>
          <a:p>
            <a:endParaRPr lang="en-GB" dirty="0"/>
          </a:p>
        </p:txBody>
      </p:sp>
      <p:sp>
        <p:nvSpPr>
          <p:cNvPr id="2" name="Titre 1"/>
          <p:cNvSpPr>
            <a:spLocks noGrp="1"/>
          </p:cNvSpPr>
          <p:nvPr>
            <p:ph type="title"/>
          </p:nvPr>
        </p:nvSpPr>
        <p:spPr>
          <a:xfrm>
            <a:off x="276225" y="1002073"/>
            <a:ext cx="8582025" cy="2852737"/>
          </a:xfrm>
        </p:spPr>
        <p:txBody>
          <a:bodyPr>
            <a:normAutofit/>
          </a:bodyPr>
          <a:lstStyle/>
          <a:p>
            <a:pPr algn="ctr"/>
            <a:r>
              <a:rPr lang="en-US" dirty="0">
                <a:solidFill>
                  <a:schemeClr val="tx2"/>
                </a:solidFill>
                <a:ea typeface="+mn-ea"/>
                <a:cs typeface="+mn-cs"/>
              </a:rPr>
              <a:t>“Tools and criteria </a:t>
            </a:r>
            <a:r>
              <a:rPr lang="en-US" dirty="0" smtClean="0">
                <a:solidFill>
                  <a:schemeClr val="tx2"/>
                </a:solidFill>
                <a:ea typeface="+mn-ea"/>
                <a:cs typeface="+mn-cs"/>
              </a:rPr>
              <a:t>for</a:t>
            </a:r>
            <a:br>
              <a:rPr lang="en-US" dirty="0" smtClean="0">
                <a:solidFill>
                  <a:schemeClr val="tx2"/>
                </a:solidFill>
                <a:ea typeface="+mn-ea"/>
                <a:cs typeface="+mn-cs"/>
              </a:rPr>
            </a:br>
            <a:r>
              <a:rPr lang="en-US" dirty="0" smtClean="0">
                <a:solidFill>
                  <a:schemeClr val="tx2"/>
                </a:solidFill>
                <a:ea typeface="+mn-ea"/>
                <a:cs typeface="+mn-cs"/>
              </a:rPr>
              <a:t>URBAN </a:t>
            </a:r>
            <a:r>
              <a:rPr lang="en-US" dirty="0" err="1">
                <a:solidFill>
                  <a:schemeClr val="tx2"/>
                </a:solidFill>
                <a:ea typeface="+mn-ea"/>
                <a:cs typeface="+mn-cs"/>
              </a:rPr>
              <a:t>groundWATer</a:t>
            </a:r>
            <a:r>
              <a:rPr lang="en-US" dirty="0">
                <a:solidFill>
                  <a:schemeClr val="tx2"/>
                </a:solidFill>
                <a:ea typeface="+mn-ea"/>
                <a:cs typeface="+mn-cs"/>
              </a:rPr>
              <a:t> management”</a:t>
            </a:r>
            <a:br>
              <a:rPr lang="en-US" dirty="0">
                <a:solidFill>
                  <a:schemeClr val="tx2"/>
                </a:solidFill>
                <a:ea typeface="+mn-ea"/>
                <a:cs typeface="+mn-cs"/>
              </a:rPr>
            </a:br>
            <a:r>
              <a:rPr lang="en-US" dirty="0">
                <a:solidFill>
                  <a:schemeClr val="tx2"/>
                </a:solidFill>
                <a:ea typeface="+mn-ea"/>
                <a:cs typeface="+mn-cs"/>
              </a:rPr>
              <a:t>(URBANWAT)</a:t>
            </a:r>
            <a:endParaRPr lang="en-GB" dirty="0">
              <a:solidFill>
                <a:schemeClr val="tx2"/>
              </a:solidFill>
              <a:ea typeface="+mn-ea"/>
              <a:cs typeface="+mn-cs"/>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211501" y="3784821"/>
            <a:ext cx="2160471" cy="10745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473838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28650" y="365127"/>
            <a:ext cx="7886700" cy="815974"/>
          </a:xfrm>
        </p:spPr>
        <p:txBody>
          <a:bodyPr>
            <a:noAutofit/>
          </a:bodyPr>
          <a:lstStyle/>
          <a:p>
            <a:pPr algn="ctr"/>
            <a:r>
              <a:rPr lang="es-ES" sz="2800" dirty="0" smtClean="0"/>
              <a:t>WP DESCRIPTION</a:t>
            </a:r>
            <a:endParaRPr lang="es-ES" sz="2800" dirty="0"/>
          </a:p>
        </p:txBody>
      </p:sp>
      <p:sp>
        <p:nvSpPr>
          <p:cNvPr id="3" name="2 Marcador de contenido"/>
          <p:cNvSpPr>
            <a:spLocks noGrp="1"/>
          </p:cNvSpPr>
          <p:nvPr>
            <p:ph idx="1"/>
          </p:nvPr>
        </p:nvSpPr>
        <p:spPr>
          <a:xfrm>
            <a:off x="628650" y="1331819"/>
            <a:ext cx="8285931" cy="4895850"/>
          </a:xfrm>
        </p:spPr>
        <p:txBody>
          <a:bodyPr>
            <a:normAutofit/>
          </a:bodyPr>
          <a:lstStyle/>
          <a:p>
            <a:pPr marL="0" indent="0" algn="just">
              <a:spcBef>
                <a:spcPts val="0"/>
              </a:spcBef>
              <a:buNone/>
            </a:pPr>
            <a:r>
              <a:rPr lang="en-US" sz="1800" b="1" dirty="0"/>
              <a:t>WP4	Application of </a:t>
            </a:r>
            <a:r>
              <a:rPr lang="en-US" sz="1800" b="1" dirty="0" smtClean="0"/>
              <a:t>environmentally </a:t>
            </a:r>
            <a:r>
              <a:rPr lang="en-US" sz="1800" b="1" dirty="0"/>
              <a:t>friendly DNA-target micro-particles for measuring mobility of pollutants.	</a:t>
            </a:r>
          </a:p>
          <a:p>
            <a:pPr marL="285750" indent="-285750" algn="just">
              <a:spcBef>
                <a:spcPts val="1200"/>
              </a:spcBef>
            </a:pPr>
            <a:r>
              <a:rPr lang="en-US" sz="1500" dirty="0"/>
              <a:t>(1) Use of an innovative, robust, and </a:t>
            </a:r>
            <a:r>
              <a:rPr lang="en-US" sz="1500" dirty="0" smtClean="0"/>
              <a:t>environmentally-friendly </a:t>
            </a:r>
            <a:r>
              <a:rPr lang="en-US" sz="1500" dirty="0"/>
              <a:t>silica-protected iron oxide micro-particles tagged with artificial </a:t>
            </a:r>
            <a:r>
              <a:rPr lang="en-US" sz="1500" b="1" dirty="0">
                <a:solidFill>
                  <a:srgbClr val="0000FF"/>
                </a:solidFill>
              </a:rPr>
              <a:t>DNA to trace contaminant movement and travel times </a:t>
            </a:r>
            <a:r>
              <a:rPr lang="en-US" sz="1500" dirty="0"/>
              <a:t>of water in natural systems (developed by Delft University of technology</a:t>
            </a:r>
            <a:r>
              <a:rPr lang="en-US" sz="1500" dirty="0" smtClean="0"/>
              <a:t>).</a:t>
            </a:r>
            <a:endParaRPr lang="en-US" sz="1500" dirty="0"/>
          </a:p>
          <a:p>
            <a:pPr marL="285750" indent="-285750" algn="just">
              <a:spcBef>
                <a:spcPts val="1200"/>
              </a:spcBef>
            </a:pPr>
            <a:r>
              <a:rPr lang="en-US" sz="1500" dirty="0"/>
              <a:t>(2) Development of a </a:t>
            </a:r>
            <a:r>
              <a:rPr lang="en-US" sz="1500" b="1" dirty="0">
                <a:solidFill>
                  <a:srgbClr val="0000FF"/>
                </a:solidFill>
              </a:rPr>
              <a:t>flow and transport model of the hydrological cycle </a:t>
            </a:r>
            <a:r>
              <a:rPr lang="en-US" sz="1500" dirty="0"/>
              <a:t>to quantify the water and mass balance and the perspectives of changing the balance in different </a:t>
            </a:r>
            <a:r>
              <a:rPr lang="en-US" sz="1500" dirty="0" smtClean="0"/>
              <a:t>scenarios.</a:t>
            </a:r>
            <a:endParaRPr lang="en-US" sz="1500" dirty="0"/>
          </a:p>
          <a:p>
            <a:pPr marL="285750" indent="-285750" algn="just">
              <a:spcBef>
                <a:spcPts val="1200"/>
              </a:spcBef>
            </a:pPr>
            <a:r>
              <a:rPr lang="en-US" sz="1500" dirty="0"/>
              <a:t>(3) </a:t>
            </a:r>
            <a:r>
              <a:rPr lang="en-US" sz="1500" b="1" dirty="0">
                <a:solidFill>
                  <a:srgbClr val="0000FF"/>
                </a:solidFill>
              </a:rPr>
              <a:t>Simulations of the different scenarios </a:t>
            </a:r>
            <a:r>
              <a:rPr lang="en-US" sz="1500" dirty="0"/>
              <a:t>that allow planning the sustainable use of </a:t>
            </a:r>
            <a:r>
              <a:rPr lang="en-US" sz="1500" dirty="0" smtClean="0"/>
              <a:t>urban water resources, and address </a:t>
            </a:r>
            <a:r>
              <a:rPr lang="en-US" sz="1500" dirty="0"/>
              <a:t>global </a:t>
            </a:r>
            <a:r>
              <a:rPr lang="en-US" sz="1500" dirty="0" smtClean="0"/>
              <a:t>issues such </a:t>
            </a:r>
            <a:r>
              <a:rPr lang="en-US" sz="1500" dirty="0"/>
              <a:t>as climate change</a:t>
            </a:r>
            <a:r>
              <a:rPr lang="en-US" sz="1500" dirty="0" smtClean="0"/>
              <a:t>.</a:t>
            </a:r>
            <a:endParaRPr lang="en-US" sz="1500" dirty="0"/>
          </a:p>
        </p:txBody>
      </p:sp>
      <p:sp>
        <p:nvSpPr>
          <p:cNvPr id="6" name="Rectangle 5"/>
          <p:cNvSpPr/>
          <p:nvPr/>
        </p:nvSpPr>
        <p:spPr>
          <a:xfrm>
            <a:off x="3832802" y="4460954"/>
            <a:ext cx="1880900" cy="369332"/>
          </a:xfrm>
          <a:prstGeom prst="rect">
            <a:avLst/>
          </a:prstGeom>
        </p:spPr>
        <p:txBody>
          <a:bodyPr wrap="none">
            <a:spAutoFit/>
          </a:bodyPr>
          <a:lstStyle/>
          <a:p>
            <a:r>
              <a:rPr lang="es-ES_tradnl" b="1" u="sng" dirty="0" smtClean="0">
                <a:solidFill>
                  <a:srgbClr val="0000FF"/>
                </a:solidFill>
              </a:rPr>
              <a:t>TUD,</a:t>
            </a:r>
            <a:r>
              <a:rPr lang="es-ES_tradnl" dirty="0" smtClean="0">
                <a:solidFill>
                  <a:srgbClr val="0000FF"/>
                </a:solidFill>
              </a:rPr>
              <a:t> </a:t>
            </a:r>
            <a:r>
              <a:rPr lang="es-ES_tradnl" dirty="0">
                <a:solidFill>
                  <a:srgbClr val="0000FF"/>
                </a:solidFill>
              </a:rPr>
              <a:t>CSIC (GH)</a:t>
            </a:r>
            <a:endParaRPr lang="ca-ES" dirty="0">
              <a:solidFill>
                <a:srgbClr val="0000FF"/>
              </a:solidFill>
            </a:endParaRPr>
          </a:p>
        </p:txBody>
      </p:sp>
    </p:spTree>
    <p:extLst>
      <p:ext uri="{BB962C8B-B14F-4D97-AF65-F5344CB8AC3E}">
        <p14:creationId xmlns:p14="http://schemas.microsoft.com/office/powerpoint/2010/main" xmlns="" val="4015409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28650" y="365127"/>
            <a:ext cx="7886700" cy="815974"/>
          </a:xfrm>
        </p:spPr>
        <p:txBody>
          <a:bodyPr>
            <a:noAutofit/>
          </a:bodyPr>
          <a:lstStyle/>
          <a:p>
            <a:pPr algn="ctr"/>
            <a:r>
              <a:rPr lang="es-ES" sz="2800" dirty="0" smtClean="0"/>
              <a:t>WP DESCRIPTION</a:t>
            </a:r>
            <a:endParaRPr lang="es-ES" sz="2800" dirty="0"/>
          </a:p>
        </p:txBody>
      </p:sp>
      <p:sp>
        <p:nvSpPr>
          <p:cNvPr id="3" name="2 Marcador de contenido"/>
          <p:cNvSpPr>
            <a:spLocks noGrp="1"/>
          </p:cNvSpPr>
          <p:nvPr>
            <p:ph idx="1"/>
          </p:nvPr>
        </p:nvSpPr>
        <p:spPr>
          <a:xfrm>
            <a:off x="628650" y="1331819"/>
            <a:ext cx="8285931" cy="4895850"/>
          </a:xfrm>
        </p:spPr>
        <p:txBody>
          <a:bodyPr>
            <a:normAutofit/>
          </a:bodyPr>
          <a:lstStyle/>
          <a:p>
            <a:pPr marL="0" indent="0" algn="just">
              <a:spcBef>
                <a:spcPts val="0"/>
              </a:spcBef>
              <a:buNone/>
            </a:pPr>
            <a:r>
              <a:rPr lang="en-US" sz="1800" b="1" dirty="0"/>
              <a:t>WP5	Proposed remediation of runoff water contamination and evaluation of the </a:t>
            </a:r>
            <a:r>
              <a:rPr lang="en-US" sz="1800" b="1" dirty="0" err="1"/>
              <a:t>ecotoxicological</a:t>
            </a:r>
            <a:r>
              <a:rPr lang="en-US" sz="1800" b="1" dirty="0"/>
              <a:t> risk.</a:t>
            </a:r>
          </a:p>
          <a:p>
            <a:pPr marL="285750" indent="-285750" algn="just">
              <a:spcBef>
                <a:spcPts val="1200"/>
              </a:spcBef>
            </a:pPr>
            <a:r>
              <a:rPr lang="en-US" sz="1500" dirty="0"/>
              <a:t>(1) </a:t>
            </a:r>
            <a:r>
              <a:rPr lang="en-US" sz="1500" dirty="0" err="1" smtClean="0"/>
              <a:t>Analyse</a:t>
            </a:r>
            <a:r>
              <a:rPr lang="en-US" sz="1500" dirty="0" smtClean="0"/>
              <a:t> </a:t>
            </a:r>
            <a:r>
              <a:rPr lang="en-US" sz="1500" dirty="0"/>
              <a:t>the role of the </a:t>
            </a:r>
            <a:r>
              <a:rPr lang="en-US" sz="1500" dirty="0" smtClean="0"/>
              <a:t>soil-water-plant </a:t>
            </a:r>
            <a:r>
              <a:rPr lang="en-US" sz="1500" dirty="0"/>
              <a:t>continuum in </a:t>
            </a:r>
            <a:r>
              <a:rPr lang="en-US" sz="1500" b="1" dirty="0">
                <a:solidFill>
                  <a:srgbClr val="0000FF"/>
                </a:solidFill>
              </a:rPr>
              <a:t>attenuating pollution </a:t>
            </a:r>
            <a:r>
              <a:rPr lang="en-US" sz="1500" b="1" dirty="0" smtClean="0">
                <a:solidFill>
                  <a:srgbClr val="0000FF"/>
                </a:solidFill>
              </a:rPr>
              <a:t>testing </a:t>
            </a:r>
            <a:r>
              <a:rPr lang="en-US" sz="1500" dirty="0" smtClean="0"/>
              <a:t>the </a:t>
            </a:r>
            <a:r>
              <a:rPr lang="en-US" sz="1500" dirty="0"/>
              <a:t>use of selected infrastructures to </a:t>
            </a:r>
            <a:r>
              <a:rPr lang="en-US" sz="1500" dirty="0" err="1"/>
              <a:t>analyse</a:t>
            </a:r>
            <a:r>
              <a:rPr lang="en-US" sz="1500" dirty="0"/>
              <a:t> transport </a:t>
            </a:r>
            <a:r>
              <a:rPr lang="en-US" sz="1500" dirty="0" smtClean="0"/>
              <a:t>and fate of </a:t>
            </a:r>
            <a:r>
              <a:rPr lang="en-US" sz="1500" dirty="0"/>
              <a:t>selected </a:t>
            </a:r>
            <a:r>
              <a:rPr lang="en-US" sz="1500" dirty="0" smtClean="0"/>
              <a:t>contaminants in </a:t>
            </a:r>
            <a:r>
              <a:rPr lang="en-US" sz="1500" dirty="0"/>
              <a:t>the soil-plant continuum and gather further insights in the </a:t>
            </a:r>
            <a:r>
              <a:rPr lang="en-US" sz="1500" dirty="0" smtClean="0"/>
              <a:t>behavior </a:t>
            </a:r>
            <a:r>
              <a:rPr lang="en-US" sz="1500" dirty="0"/>
              <a:t>of such </a:t>
            </a:r>
            <a:r>
              <a:rPr lang="en-US" sz="1500" dirty="0" smtClean="0"/>
              <a:t>systems.</a:t>
            </a:r>
            <a:endParaRPr lang="en-US" sz="1500" dirty="0"/>
          </a:p>
          <a:p>
            <a:pPr marL="285750" indent="-285750" algn="just">
              <a:spcBef>
                <a:spcPts val="1200"/>
              </a:spcBef>
            </a:pPr>
            <a:r>
              <a:rPr lang="en-US" sz="1500" dirty="0"/>
              <a:t>(2) evaluate the </a:t>
            </a:r>
            <a:r>
              <a:rPr lang="en-US" sz="1500" b="1" dirty="0" err="1">
                <a:solidFill>
                  <a:srgbClr val="0000FF"/>
                </a:solidFill>
              </a:rPr>
              <a:t>ecotoxicological</a:t>
            </a:r>
            <a:r>
              <a:rPr lang="en-US" sz="1500" b="1" dirty="0">
                <a:solidFill>
                  <a:srgbClr val="0000FF"/>
                </a:solidFill>
              </a:rPr>
              <a:t> </a:t>
            </a:r>
            <a:r>
              <a:rPr lang="en-US" sz="1500" b="1" dirty="0" smtClean="0">
                <a:solidFill>
                  <a:srgbClr val="0000FF"/>
                </a:solidFill>
              </a:rPr>
              <a:t>risk</a:t>
            </a:r>
            <a:r>
              <a:rPr lang="en-US" sz="1500" dirty="0" smtClean="0"/>
              <a:t>.</a:t>
            </a:r>
          </a:p>
          <a:p>
            <a:pPr marL="0" indent="0" algn="just">
              <a:spcBef>
                <a:spcPts val="0"/>
              </a:spcBef>
              <a:buNone/>
            </a:pPr>
            <a:endParaRPr lang="en-US" sz="1800" dirty="0"/>
          </a:p>
        </p:txBody>
      </p:sp>
      <p:sp>
        <p:nvSpPr>
          <p:cNvPr id="6" name="Rectangle 5"/>
          <p:cNvSpPr/>
          <p:nvPr/>
        </p:nvSpPr>
        <p:spPr>
          <a:xfrm>
            <a:off x="3186849" y="3311446"/>
            <a:ext cx="2376292" cy="369332"/>
          </a:xfrm>
          <a:prstGeom prst="rect">
            <a:avLst/>
          </a:prstGeom>
        </p:spPr>
        <p:txBody>
          <a:bodyPr wrap="none">
            <a:spAutoFit/>
          </a:bodyPr>
          <a:lstStyle/>
          <a:p>
            <a:r>
              <a:rPr lang="es-ES_tradnl" b="1" u="sng" dirty="0" smtClean="0">
                <a:solidFill>
                  <a:srgbClr val="0000FF"/>
                </a:solidFill>
              </a:rPr>
              <a:t>CNRS</a:t>
            </a:r>
            <a:r>
              <a:rPr lang="es-ES_tradnl" dirty="0" smtClean="0">
                <a:solidFill>
                  <a:srgbClr val="0000FF"/>
                </a:solidFill>
              </a:rPr>
              <a:t>, UB, CSIC </a:t>
            </a:r>
            <a:r>
              <a:rPr lang="es-ES_tradnl" dirty="0">
                <a:solidFill>
                  <a:srgbClr val="0000FF"/>
                </a:solidFill>
              </a:rPr>
              <a:t>(GH)</a:t>
            </a:r>
            <a:endParaRPr lang="ca-ES" dirty="0">
              <a:solidFill>
                <a:srgbClr val="0000FF"/>
              </a:solidFill>
            </a:endParaRPr>
          </a:p>
        </p:txBody>
      </p:sp>
      <p:sp>
        <p:nvSpPr>
          <p:cNvPr id="7" name="2 Marcador de contenido"/>
          <p:cNvSpPr txBox="1">
            <a:spLocks/>
          </p:cNvSpPr>
          <p:nvPr/>
        </p:nvSpPr>
        <p:spPr>
          <a:xfrm>
            <a:off x="628649" y="3957573"/>
            <a:ext cx="8285931" cy="1612717"/>
          </a:xfrm>
          <a:prstGeom prst="rect">
            <a:avLst/>
          </a:prstGeom>
        </p:spPr>
        <p:txBody>
          <a:bodyPr vert="horz" lIns="91440" tIns="45720" rIns="91440" bIns="45720" rtlCol="0">
            <a:normAutofit/>
          </a:bodyPr>
          <a:lstStyle>
            <a:lvl1pPr marL="288000" indent="-360000" algn="l" defTabSz="914400" rtl="0" eaLnBrk="1" latinLnBrk="0" hangingPunct="1">
              <a:lnSpc>
                <a:spcPct val="100000"/>
              </a:lnSpc>
              <a:spcBef>
                <a:spcPts val="2400"/>
              </a:spcBef>
              <a:buClr>
                <a:schemeClr val="accent6"/>
              </a:buClr>
              <a:buSzPct val="80000"/>
              <a:buFont typeface="Arial" panose="020B0604020202020204" pitchFamily="34" charset="0"/>
              <a:buChar char="►"/>
              <a:defRPr sz="2600" kern="1200">
                <a:solidFill>
                  <a:schemeClr val="tx2"/>
                </a:solidFill>
                <a:latin typeface="+mn-lt"/>
                <a:ea typeface="+mn-ea"/>
                <a:cs typeface="+mn-cs"/>
              </a:defRPr>
            </a:lvl1pPr>
            <a:lvl2pPr marL="720000" indent="-288000" algn="l" defTabSz="914400" rtl="0" eaLnBrk="1" latinLnBrk="0" hangingPunct="1">
              <a:lnSpc>
                <a:spcPct val="100000"/>
              </a:lnSpc>
              <a:spcBef>
                <a:spcPts val="500"/>
              </a:spcBef>
              <a:buClr>
                <a:schemeClr val="accent6">
                  <a:lumMod val="75000"/>
                </a:schemeClr>
              </a:buClr>
              <a:buSzPct val="70000"/>
              <a:buFont typeface="Arial" panose="020B0604020202020204" pitchFamily="34" charset="0"/>
              <a:buChar char="►"/>
              <a:defRPr sz="2400" kern="1200">
                <a:solidFill>
                  <a:schemeClr val="tx2"/>
                </a:solidFill>
                <a:latin typeface="+mn-lt"/>
                <a:ea typeface="+mn-ea"/>
                <a:cs typeface="+mn-cs"/>
              </a:defRPr>
            </a:lvl2pPr>
            <a:lvl3pPr marL="1143000" indent="-230400" algn="l" defTabSz="914400" rtl="0" eaLnBrk="1" latinLnBrk="0" hangingPunct="1">
              <a:lnSpc>
                <a:spcPct val="100000"/>
              </a:lnSpc>
              <a:spcBef>
                <a:spcPts val="500"/>
              </a:spcBef>
              <a:buClr>
                <a:srgbClr val="00B0F0"/>
              </a:buClr>
              <a:buFont typeface="Arial" panose="020B0604020202020204" pitchFamily="34" charset="0"/>
              <a:buChar char="•"/>
              <a:defRPr sz="2200" kern="1200">
                <a:solidFill>
                  <a:schemeClr val="bg2">
                    <a:lumMod val="50000"/>
                  </a:schemeClr>
                </a:solidFill>
                <a:latin typeface="+mn-lt"/>
                <a:ea typeface="+mn-ea"/>
                <a:cs typeface="+mn-cs"/>
              </a:defRPr>
            </a:lvl3pPr>
            <a:lvl4pPr marL="1600200" indent="-228600" algn="l" defTabSz="914400" rtl="0" eaLnBrk="1" latinLnBrk="0" hangingPunct="1">
              <a:lnSpc>
                <a:spcPct val="80000"/>
              </a:lnSpc>
              <a:spcBef>
                <a:spcPts val="500"/>
              </a:spcBef>
              <a:buClr>
                <a:schemeClr val="accent6"/>
              </a:buClr>
              <a:buFont typeface="Arial" panose="020B0604020202020204" pitchFamily="34" charset="0"/>
              <a:buChar char="•"/>
              <a:defRPr sz="2000" kern="1200">
                <a:solidFill>
                  <a:schemeClr val="tx2"/>
                </a:solidFill>
                <a:latin typeface="+mn-lt"/>
                <a:ea typeface="+mn-ea"/>
                <a:cs typeface="+mn-cs"/>
              </a:defRPr>
            </a:lvl4pPr>
            <a:lvl5pPr marL="2057400" indent="-230400" algn="l" defTabSz="914400" rtl="0" eaLnBrk="1" latinLnBrk="0" hangingPunct="1">
              <a:lnSpc>
                <a:spcPct val="80000"/>
              </a:lnSpc>
              <a:spcBef>
                <a:spcPts val="500"/>
              </a:spcBef>
              <a:buClr>
                <a:schemeClr val="accent6">
                  <a:lumMod val="75000"/>
                </a:schemeClr>
              </a:buClr>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buFont typeface="Arial" panose="020B0604020202020204" pitchFamily="34" charset="0"/>
              <a:buNone/>
            </a:pPr>
            <a:r>
              <a:rPr lang="en-US" sz="1800" b="1" dirty="0" smtClean="0"/>
              <a:t>WP6	Testing real-scale test facility Delft University of Technology.</a:t>
            </a:r>
          </a:p>
          <a:p>
            <a:pPr marL="285750" indent="-285750" algn="just">
              <a:spcBef>
                <a:spcPts val="1200"/>
              </a:spcBef>
            </a:pPr>
            <a:r>
              <a:rPr lang="en-US" sz="1500" b="1" dirty="0" smtClean="0">
                <a:solidFill>
                  <a:srgbClr val="0000FF"/>
                </a:solidFill>
              </a:rPr>
              <a:t>Transfer</a:t>
            </a:r>
            <a:r>
              <a:rPr lang="en-US" sz="1500" dirty="0" smtClean="0"/>
              <a:t> the methodology developed for its application in the other cities. </a:t>
            </a:r>
            <a:r>
              <a:rPr lang="en-US" sz="1500" b="1" dirty="0" smtClean="0">
                <a:solidFill>
                  <a:srgbClr val="0000FF"/>
                </a:solidFill>
              </a:rPr>
              <a:t>Validation</a:t>
            </a:r>
            <a:r>
              <a:rPr lang="en-US" sz="1500" dirty="0" smtClean="0"/>
              <a:t> of the methodological tools obtained during the development of this project.</a:t>
            </a:r>
          </a:p>
          <a:p>
            <a:pPr marL="0" indent="0" algn="just">
              <a:spcBef>
                <a:spcPts val="0"/>
              </a:spcBef>
              <a:buFont typeface="Arial" panose="020B0604020202020204" pitchFamily="34" charset="0"/>
              <a:buNone/>
            </a:pPr>
            <a:endParaRPr lang="en-US" sz="1800" dirty="0"/>
          </a:p>
        </p:txBody>
      </p:sp>
      <p:sp>
        <p:nvSpPr>
          <p:cNvPr id="8" name="Rectangle 7"/>
          <p:cNvSpPr/>
          <p:nvPr/>
        </p:nvSpPr>
        <p:spPr>
          <a:xfrm>
            <a:off x="3710582" y="5207358"/>
            <a:ext cx="1492332" cy="369332"/>
          </a:xfrm>
          <a:prstGeom prst="rect">
            <a:avLst/>
          </a:prstGeom>
        </p:spPr>
        <p:txBody>
          <a:bodyPr wrap="none">
            <a:spAutoFit/>
          </a:bodyPr>
          <a:lstStyle/>
          <a:p>
            <a:r>
              <a:rPr lang="es-ES_tradnl" b="1" u="sng" dirty="0" smtClean="0">
                <a:solidFill>
                  <a:srgbClr val="0000FF"/>
                </a:solidFill>
              </a:rPr>
              <a:t>TUD, (</a:t>
            </a:r>
            <a:r>
              <a:rPr lang="es-ES_tradnl" dirty="0" smtClean="0">
                <a:solidFill>
                  <a:srgbClr val="0000FF"/>
                </a:solidFill>
              </a:rPr>
              <a:t>+ALL)</a:t>
            </a:r>
            <a:endParaRPr lang="ca-ES" dirty="0">
              <a:solidFill>
                <a:srgbClr val="0000FF"/>
              </a:solidFill>
            </a:endParaRPr>
          </a:p>
        </p:txBody>
      </p:sp>
      <p:sp>
        <p:nvSpPr>
          <p:cNvPr id="9" name="Rectangle 8"/>
          <p:cNvSpPr/>
          <p:nvPr/>
        </p:nvSpPr>
        <p:spPr>
          <a:xfrm>
            <a:off x="1849868" y="5924536"/>
            <a:ext cx="5213759" cy="369332"/>
          </a:xfrm>
          <a:prstGeom prst="rect">
            <a:avLst/>
          </a:prstGeom>
        </p:spPr>
        <p:txBody>
          <a:bodyPr wrap="square">
            <a:spAutoFit/>
          </a:bodyPr>
          <a:lstStyle/>
          <a:p>
            <a:pPr algn="just"/>
            <a:r>
              <a:rPr lang="en-US" b="1" dirty="0">
                <a:solidFill>
                  <a:schemeClr val="tx2"/>
                </a:solidFill>
              </a:rPr>
              <a:t>All partners participate in dissemination tasks</a:t>
            </a:r>
          </a:p>
        </p:txBody>
      </p:sp>
    </p:spTree>
    <p:extLst>
      <p:ext uri="{BB962C8B-B14F-4D97-AF65-F5344CB8AC3E}">
        <p14:creationId xmlns:p14="http://schemas.microsoft.com/office/powerpoint/2010/main" xmlns="" val="4015409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28650" y="365127"/>
            <a:ext cx="7886700" cy="815974"/>
          </a:xfrm>
        </p:spPr>
        <p:txBody>
          <a:bodyPr>
            <a:noAutofit/>
          </a:bodyPr>
          <a:lstStyle/>
          <a:p>
            <a:pPr algn="ctr"/>
            <a:r>
              <a:rPr lang="en-US" sz="2800" dirty="0" smtClean="0"/>
              <a:t>EXPECTED IMPACT OF THE PROJECT</a:t>
            </a:r>
            <a:endParaRPr lang="es-ES" sz="2800" dirty="0"/>
          </a:p>
        </p:txBody>
      </p:sp>
      <p:sp>
        <p:nvSpPr>
          <p:cNvPr id="3" name="2 Marcador de contenido"/>
          <p:cNvSpPr>
            <a:spLocks noGrp="1"/>
          </p:cNvSpPr>
          <p:nvPr>
            <p:ph idx="1"/>
          </p:nvPr>
        </p:nvSpPr>
        <p:spPr>
          <a:xfrm>
            <a:off x="628650" y="1331819"/>
            <a:ext cx="8285931" cy="4895850"/>
          </a:xfrm>
        </p:spPr>
        <p:txBody>
          <a:bodyPr>
            <a:normAutofit/>
          </a:bodyPr>
          <a:lstStyle/>
          <a:p>
            <a:pPr marL="342900" indent="-342900" algn="just">
              <a:spcBef>
                <a:spcPts val="1200"/>
              </a:spcBef>
              <a:buAutoNum type="arabicParenBoth"/>
            </a:pPr>
            <a:r>
              <a:rPr lang="en-US" sz="1200" b="1" dirty="0" smtClean="0"/>
              <a:t>SOCIAL</a:t>
            </a:r>
            <a:r>
              <a:rPr lang="en-US" sz="1200" dirty="0"/>
              <a:t>: The participation of the groundwater organism in this project, especially in the results diffusion task, </a:t>
            </a:r>
            <a:r>
              <a:rPr lang="en-US" sz="1200" dirty="0" smtClean="0"/>
              <a:t>allows the </a:t>
            </a:r>
            <a:r>
              <a:rPr lang="en-US" sz="1200" dirty="0" err="1" smtClean="0"/>
              <a:t>establisment</a:t>
            </a:r>
            <a:r>
              <a:rPr lang="en-US" sz="1200" dirty="0" smtClean="0"/>
              <a:t> of </a:t>
            </a:r>
            <a:r>
              <a:rPr lang="en-US" sz="1200" dirty="0"/>
              <a:t>a </a:t>
            </a:r>
            <a:r>
              <a:rPr lang="en-US" sz="1200" b="1" dirty="0">
                <a:solidFill>
                  <a:srgbClr val="FF0000"/>
                </a:solidFill>
              </a:rPr>
              <a:t>more effective water policy </a:t>
            </a:r>
            <a:r>
              <a:rPr lang="en-US" sz="1200" dirty="0" smtClean="0"/>
              <a:t>implementing </a:t>
            </a:r>
            <a:r>
              <a:rPr lang="en-US" sz="1200" dirty="0"/>
              <a:t>a close horizontal </a:t>
            </a:r>
            <a:r>
              <a:rPr lang="en-US" sz="1200" b="1" dirty="0">
                <a:solidFill>
                  <a:srgbClr val="FF0000"/>
                </a:solidFill>
              </a:rPr>
              <a:t>dialogue with stakeholders </a:t>
            </a:r>
            <a:r>
              <a:rPr lang="en-US" sz="1200" dirty="0"/>
              <a:t>interested in clean and healthy </a:t>
            </a:r>
            <a:r>
              <a:rPr lang="en-US" sz="1200" dirty="0" smtClean="0"/>
              <a:t>water.</a:t>
            </a:r>
          </a:p>
          <a:p>
            <a:pPr marL="342900" indent="-342900" algn="just">
              <a:spcBef>
                <a:spcPts val="1200"/>
              </a:spcBef>
              <a:buAutoNum type="arabicParenBoth"/>
            </a:pPr>
            <a:r>
              <a:rPr lang="en-US" sz="1200" b="1" dirty="0" smtClean="0"/>
              <a:t>ECONOMIC</a:t>
            </a:r>
            <a:r>
              <a:rPr lang="en-US" sz="1200" dirty="0"/>
              <a:t>: The </a:t>
            </a:r>
            <a:r>
              <a:rPr lang="en-US" sz="1200" b="1" dirty="0">
                <a:solidFill>
                  <a:srgbClr val="FF0000"/>
                </a:solidFill>
              </a:rPr>
              <a:t>reuse of groundwater safely </a:t>
            </a:r>
            <a:r>
              <a:rPr lang="en-US" sz="1200" dirty="0"/>
              <a:t>constitute a vital complement to water regulations and </a:t>
            </a:r>
            <a:r>
              <a:rPr lang="en-US" sz="1200" dirty="0" smtClean="0"/>
              <a:t>it can </a:t>
            </a:r>
            <a:r>
              <a:rPr lang="en-US" sz="1200" dirty="0"/>
              <a:t>assist in allocating water between competing user demands. </a:t>
            </a:r>
            <a:r>
              <a:rPr lang="en-US" sz="1200" b="1" dirty="0">
                <a:solidFill>
                  <a:srgbClr val="FF0000"/>
                </a:solidFill>
              </a:rPr>
              <a:t>Mitigation measures and short-term solutions </a:t>
            </a:r>
            <a:r>
              <a:rPr lang="en-US" sz="1200" dirty="0"/>
              <a:t>will reduce costs to overcome emergency situations </a:t>
            </a:r>
            <a:r>
              <a:rPr lang="en-US" sz="1200" dirty="0" smtClean="0"/>
              <a:t>such as </a:t>
            </a:r>
            <a:r>
              <a:rPr lang="en-US" sz="1200" dirty="0"/>
              <a:t>water </a:t>
            </a:r>
            <a:r>
              <a:rPr lang="en-US" sz="1200" dirty="0" smtClean="0"/>
              <a:t>scarcity.</a:t>
            </a:r>
          </a:p>
          <a:p>
            <a:pPr marL="342900" indent="-342900" algn="just">
              <a:spcBef>
                <a:spcPts val="1200"/>
              </a:spcBef>
              <a:buAutoNum type="arabicParenBoth"/>
            </a:pPr>
            <a:r>
              <a:rPr lang="en-US" sz="1200" b="1" dirty="0" smtClean="0"/>
              <a:t>TECHNOLOGICAL</a:t>
            </a:r>
            <a:r>
              <a:rPr lang="en-US" sz="1200" dirty="0"/>
              <a:t>: </a:t>
            </a:r>
            <a:r>
              <a:rPr lang="en-US" sz="1200" b="1" dirty="0">
                <a:solidFill>
                  <a:srgbClr val="FF0000"/>
                </a:solidFill>
              </a:rPr>
              <a:t>Improvement of the techniques for managing </a:t>
            </a:r>
            <a:r>
              <a:rPr lang="en-US" sz="1200" b="1" dirty="0" smtClean="0">
                <a:solidFill>
                  <a:srgbClr val="FF0000"/>
                </a:solidFill>
              </a:rPr>
              <a:t>water </a:t>
            </a:r>
            <a:r>
              <a:rPr lang="en-US" sz="1200" b="1" dirty="0">
                <a:solidFill>
                  <a:srgbClr val="FF0000"/>
                </a:solidFill>
              </a:rPr>
              <a:t>resources </a:t>
            </a:r>
            <a:r>
              <a:rPr lang="en-US" sz="1200" dirty="0"/>
              <a:t>with interoperability of databases, groundwater quality, </a:t>
            </a:r>
            <a:r>
              <a:rPr lang="en-US" sz="1200" dirty="0" smtClean="0"/>
              <a:t>risk assessment </a:t>
            </a:r>
            <a:r>
              <a:rPr lang="en-US" sz="1200" dirty="0"/>
              <a:t>and modeling. </a:t>
            </a:r>
            <a:r>
              <a:rPr lang="en-US" sz="1200" b="1" dirty="0">
                <a:solidFill>
                  <a:srgbClr val="FF0000"/>
                </a:solidFill>
              </a:rPr>
              <a:t>Optimization of concentration and viral detection in groundwater </a:t>
            </a:r>
            <a:r>
              <a:rPr lang="en-US" sz="1200" dirty="0"/>
              <a:t>samples. The use of </a:t>
            </a:r>
            <a:r>
              <a:rPr lang="en-US" sz="1200" b="1" dirty="0">
                <a:solidFill>
                  <a:srgbClr val="FF0000"/>
                </a:solidFill>
              </a:rPr>
              <a:t>new technologies for the identification of a greater number of organic </a:t>
            </a:r>
            <a:r>
              <a:rPr lang="en-US" sz="1200" b="1" dirty="0" smtClean="0">
                <a:solidFill>
                  <a:srgbClr val="FF0000"/>
                </a:solidFill>
              </a:rPr>
              <a:t>compounds. Measure </a:t>
            </a:r>
            <a:r>
              <a:rPr lang="en-US" sz="1200" b="1" dirty="0">
                <a:solidFill>
                  <a:srgbClr val="FF0000"/>
                </a:solidFill>
              </a:rPr>
              <a:t>temporal and spatial patterns of water and pollutants with encapsulated DNA nanoparticles</a:t>
            </a:r>
            <a:r>
              <a:rPr lang="en-US" sz="1200" dirty="0"/>
              <a:t> </a:t>
            </a:r>
            <a:r>
              <a:rPr lang="en-US" sz="1200" dirty="0" smtClean="0"/>
              <a:t>which promises </a:t>
            </a:r>
            <a:r>
              <a:rPr lang="en-US" sz="1200" dirty="0"/>
              <a:t>a breakthrough in the investigation of </a:t>
            </a:r>
            <a:r>
              <a:rPr lang="en-US" sz="1200" dirty="0" smtClean="0"/>
              <a:t>groundwater.</a:t>
            </a:r>
          </a:p>
          <a:p>
            <a:pPr marL="342900" indent="-342900" algn="just">
              <a:spcBef>
                <a:spcPts val="1200"/>
              </a:spcBef>
              <a:buAutoNum type="arabicParenBoth"/>
            </a:pPr>
            <a:r>
              <a:rPr lang="en-US" sz="1200" b="1" dirty="0" smtClean="0"/>
              <a:t>ENVIRONMENTAL</a:t>
            </a:r>
            <a:r>
              <a:rPr lang="en-US" sz="1200" dirty="0"/>
              <a:t>: The </a:t>
            </a:r>
            <a:r>
              <a:rPr lang="en-US" sz="1200" b="1" dirty="0">
                <a:solidFill>
                  <a:srgbClr val="FF0000"/>
                </a:solidFill>
              </a:rPr>
              <a:t>integrated models of the entire water cycle</a:t>
            </a:r>
            <a:r>
              <a:rPr lang="en-US" sz="1200" dirty="0"/>
              <a:t>, including all compartments and water use have yet to take into account scenarios of water demand and predict the impact of global change (including climate). Water resource observations, experimental work and modeling are required to better understand hydrogeological processes and their connection, and to </a:t>
            </a:r>
            <a:r>
              <a:rPr lang="en-US" sz="1200" dirty="0" err="1"/>
              <a:t>analyse</a:t>
            </a:r>
            <a:r>
              <a:rPr lang="en-US" sz="1200" dirty="0"/>
              <a:t> and forecast the effectiveness of management options. This will support improved decision-making to </a:t>
            </a:r>
            <a:r>
              <a:rPr lang="en-US" sz="1200" b="1" dirty="0">
                <a:solidFill>
                  <a:srgbClr val="FF0000"/>
                </a:solidFill>
              </a:rPr>
              <a:t>ensure the long-term availability of water resources </a:t>
            </a:r>
            <a:r>
              <a:rPr lang="en-US" sz="1200" dirty="0"/>
              <a:t>and to enable the </a:t>
            </a:r>
            <a:r>
              <a:rPr lang="en-US" sz="1200" b="1" dirty="0">
                <a:solidFill>
                  <a:srgbClr val="FF0000"/>
                </a:solidFill>
              </a:rPr>
              <a:t>integrated management of water resources</a:t>
            </a:r>
            <a:r>
              <a:rPr lang="en-US" sz="1200" dirty="0"/>
              <a:t> at the national and global </a:t>
            </a:r>
            <a:r>
              <a:rPr lang="en-US" sz="1200" dirty="0" smtClean="0"/>
              <a:t>scale.</a:t>
            </a:r>
          </a:p>
          <a:p>
            <a:pPr marL="342900" indent="-342900" algn="just">
              <a:spcBef>
                <a:spcPts val="1200"/>
              </a:spcBef>
              <a:buAutoNum type="arabicParenBoth"/>
            </a:pPr>
            <a:r>
              <a:rPr lang="en-US" sz="1200" b="1" dirty="0" smtClean="0"/>
              <a:t>POLICY</a:t>
            </a:r>
            <a:r>
              <a:rPr lang="en-US" sz="1200" dirty="0"/>
              <a:t>: Regulatory measures are essential tools to ensure compliance with environmental standards for water quality and quantity. Understanding the mechanism leading to improved water management will lead to </a:t>
            </a:r>
            <a:r>
              <a:rPr lang="en-US" sz="1200" b="1" dirty="0">
                <a:solidFill>
                  <a:srgbClr val="FF0000"/>
                </a:solidFill>
              </a:rPr>
              <a:t>better policy design and adaptation </a:t>
            </a:r>
            <a:r>
              <a:rPr lang="en-US" sz="1200" dirty="0"/>
              <a:t>it will help in the new plans </a:t>
            </a:r>
            <a:r>
              <a:rPr lang="en-US" sz="1200" dirty="0" smtClean="0"/>
              <a:t>for uses </a:t>
            </a:r>
            <a:r>
              <a:rPr lang="en-US" sz="1200" dirty="0"/>
              <a:t>and integrated management of </a:t>
            </a:r>
            <a:r>
              <a:rPr lang="en-US" sz="1200" dirty="0" smtClean="0"/>
              <a:t>aquifers, </a:t>
            </a:r>
            <a:r>
              <a:rPr lang="en-US" sz="1200" dirty="0"/>
              <a:t>and it will ensure the good state of </a:t>
            </a:r>
            <a:r>
              <a:rPr lang="en-US" sz="1200" dirty="0" smtClean="0"/>
              <a:t>the groundwater management.</a:t>
            </a:r>
            <a:endParaRPr lang="en-US" sz="1200" dirty="0"/>
          </a:p>
          <a:p>
            <a:pPr marL="0" indent="0" algn="just">
              <a:spcBef>
                <a:spcPts val="0"/>
              </a:spcBef>
              <a:buNone/>
            </a:pPr>
            <a:endParaRPr lang="en-GB" sz="1200" dirty="0"/>
          </a:p>
        </p:txBody>
      </p:sp>
    </p:spTree>
    <p:extLst>
      <p:ext uri="{BB962C8B-B14F-4D97-AF65-F5344CB8AC3E}">
        <p14:creationId xmlns:p14="http://schemas.microsoft.com/office/powerpoint/2010/main" xmlns="" val="21793853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379584" y="1958161"/>
            <a:ext cx="7886700" cy="2852737"/>
          </a:xfrm>
        </p:spPr>
        <p:txBody>
          <a:bodyPr/>
          <a:lstStyle/>
          <a:p>
            <a:pPr algn="ctr"/>
            <a:r>
              <a:rPr lang="fr-FR" dirty="0" err="1"/>
              <a:t>Any</a:t>
            </a:r>
            <a:r>
              <a:rPr lang="fr-FR" dirty="0"/>
              <a:t> </a:t>
            </a:r>
            <a:r>
              <a:rPr lang="fr-FR" dirty="0" err="1"/>
              <a:t>comments</a:t>
            </a:r>
            <a:r>
              <a:rPr lang="fr-FR" dirty="0"/>
              <a:t>?</a:t>
            </a:r>
            <a:br>
              <a:rPr lang="fr-FR" dirty="0"/>
            </a:br>
            <a:endParaRPr lang="fr-FR" dirty="0"/>
          </a:p>
        </p:txBody>
      </p:sp>
      <p:pic>
        <p:nvPicPr>
          <p:cNvPr id="6" name="Espace réservé du contenu 4"/>
          <p:cNvPicPr>
            <a:picLocks noGrp="1"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3394352" y="3581400"/>
            <a:ext cx="1723348" cy="1747044"/>
          </a:xfrm>
          <a:prstGeom prst="rect">
            <a:avLst/>
          </a:prstGeom>
        </p:spPr>
      </p:pic>
    </p:spTree>
    <p:extLst>
      <p:ext uri="{BB962C8B-B14F-4D97-AF65-F5344CB8AC3E}">
        <p14:creationId xmlns:p14="http://schemas.microsoft.com/office/powerpoint/2010/main" xmlns="" val="4146926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28650" y="365127"/>
            <a:ext cx="7886700" cy="815974"/>
          </a:xfrm>
        </p:spPr>
        <p:txBody>
          <a:bodyPr>
            <a:noAutofit/>
          </a:bodyPr>
          <a:lstStyle/>
          <a:p>
            <a:pPr algn="ctr"/>
            <a:r>
              <a:rPr lang="es-ES" sz="2800" dirty="0"/>
              <a:t>OBJECTIVES</a:t>
            </a:r>
          </a:p>
        </p:txBody>
      </p:sp>
      <p:sp>
        <p:nvSpPr>
          <p:cNvPr id="3" name="2 Marcador de contenido"/>
          <p:cNvSpPr>
            <a:spLocks noGrp="1"/>
          </p:cNvSpPr>
          <p:nvPr>
            <p:ph idx="1"/>
          </p:nvPr>
        </p:nvSpPr>
        <p:spPr>
          <a:xfrm>
            <a:off x="628650" y="1331819"/>
            <a:ext cx="8285931" cy="4895850"/>
          </a:xfrm>
        </p:spPr>
        <p:txBody>
          <a:bodyPr>
            <a:normAutofit/>
          </a:bodyPr>
          <a:lstStyle/>
          <a:p>
            <a:pPr marL="0" indent="0" algn="just">
              <a:spcBef>
                <a:spcPts val="0"/>
              </a:spcBef>
              <a:buNone/>
            </a:pPr>
            <a:r>
              <a:rPr lang="en-US" sz="1800" dirty="0"/>
              <a:t>URBANWAT project aims to work </a:t>
            </a:r>
            <a:r>
              <a:rPr lang="en-US" sz="1800" dirty="0" smtClean="0"/>
              <a:t>on:</a:t>
            </a:r>
          </a:p>
          <a:p>
            <a:pPr marL="285750" indent="-285750" algn="just">
              <a:spcBef>
                <a:spcPts val="0"/>
              </a:spcBef>
            </a:pPr>
            <a:r>
              <a:rPr lang="en-US" sz="1800" dirty="0" smtClean="0"/>
              <a:t>detection </a:t>
            </a:r>
            <a:r>
              <a:rPr lang="en-US" sz="1800" dirty="0"/>
              <a:t>of </a:t>
            </a:r>
            <a:r>
              <a:rPr lang="en-US" sz="1800" dirty="0" smtClean="0"/>
              <a:t>pollutants in urban waters</a:t>
            </a:r>
          </a:p>
          <a:p>
            <a:pPr marL="285750" indent="-285750" algn="just">
              <a:spcBef>
                <a:spcPts val="0"/>
              </a:spcBef>
            </a:pPr>
            <a:r>
              <a:rPr lang="en-US" sz="1800" dirty="0" smtClean="0"/>
              <a:t>study </a:t>
            </a:r>
            <a:r>
              <a:rPr lang="en-US" sz="1800" dirty="0"/>
              <a:t>potential water filtering in </a:t>
            </a:r>
            <a:r>
              <a:rPr lang="en-US" sz="1800" dirty="0" smtClean="0"/>
              <a:t>urbanized settings</a:t>
            </a:r>
          </a:p>
          <a:p>
            <a:pPr marL="285750" indent="-285750" algn="just">
              <a:spcBef>
                <a:spcPts val="0"/>
              </a:spcBef>
            </a:pPr>
            <a:r>
              <a:rPr lang="en-US" sz="1800" dirty="0" smtClean="0"/>
              <a:t>develop </a:t>
            </a:r>
            <a:r>
              <a:rPr lang="en-US" sz="1800" dirty="0"/>
              <a:t>ultrasensitive tracing technology </a:t>
            </a:r>
            <a:r>
              <a:rPr lang="en-US" sz="1800" dirty="0" smtClean="0"/>
              <a:t>for water </a:t>
            </a:r>
            <a:r>
              <a:rPr lang="en-US" sz="1800" dirty="0"/>
              <a:t>flow </a:t>
            </a:r>
            <a:r>
              <a:rPr lang="en-US" sz="1800" dirty="0" smtClean="0"/>
              <a:t>paths assessment</a:t>
            </a:r>
          </a:p>
          <a:p>
            <a:pPr marL="285750" indent="-285750" algn="just">
              <a:spcBef>
                <a:spcPts val="0"/>
              </a:spcBef>
            </a:pPr>
            <a:r>
              <a:rPr lang="en-US" sz="1800" dirty="0" smtClean="0"/>
              <a:t>calibrate </a:t>
            </a:r>
            <a:r>
              <a:rPr lang="en-US" sz="1800" dirty="0"/>
              <a:t>an </a:t>
            </a:r>
            <a:r>
              <a:rPr lang="en-US" sz="1800" dirty="0" smtClean="0"/>
              <a:t>urban </a:t>
            </a:r>
            <a:r>
              <a:rPr lang="en-US" sz="1800" dirty="0"/>
              <a:t>GW model (modelling the ‘urban’ water cycle</a:t>
            </a:r>
            <a:r>
              <a:rPr lang="en-US" sz="1800" dirty="0" smtClean="0"/>
              <a:t>) for city scale water management.</a:t>
            </a:r>
          </a:p>
          <a:p>
            <a:pPr marL="0" indent="0" algn="just">
              <a:spcBef>
                <a:spcPts val="0"/>
              </a:spcBef>
              <a:buNone/>
            </a:pPr>
            <a:endParaRPr lang="en-US" sz="1800" dirty="0"/>
          </a:p>
          <a:p>
            <a:pPr marL="0" indent="0" algn="just">
              <a:spcBef>
                <a:spcPts val="0"/>
              </a:spcBef>
              <a:buNone/>
            </a:pPr>
            <a:r>
              <a:rPr lang="en-US" sz="1800" dirty="0" smtClean="0"/>
              <a:t>URBANWAT </a:t>
            </a:r>
            <a:r>
              <a:rPr lang="en-US" sz="1800" dirty="0"/>
              <a:t>project proposes </a:t>
            </a:r>
            <a:r>
              <a:rPr lang="en-US" sz="1800" dirty="0" smtClean="0"/>
              <a:t>two </a:t>
            </a:r>
            <a:r>
              <a:rPr lang="en-US" sz="1800" dirty="0"/>
              <a:t>complimentary scales of research: </a:t>
            </a:r>
            <a:endParaRPr lang="en-US" sz="1800" dirty="0" smtClean="0"/>
          </a:p>
          <a:p>
            <a:pPr marL="0" indent="0" algn="just">
              <a:spcBef>
                <a:spcPts val="0"/>
              </a:spcBef>
              <a:buNone/>
            </a:pPr>
            <a:endParaRPr lang="en-US" sz="1800" dirty="0" smtClean="0"/>
          </a:p>
          <a:p>
            <a:pPr marL="285750" indent="-285750" algn="just">
              <a:spcBef>
                <a:spcPts val="0"/>
              </a:spcBef>
            </a:pPr>
            <a:r>
              <a:rPr lang="en-US" sz="1800" dirty="0" smtClean="0"/>
              <a:t>THEORY AND LAB SCALE: URBANWAT </a:t>
            </a:r>
            <a:r>
              <a:rPr lang="en-US" sz="1800" dirty="0"/>
              <a:t>makes use of a full-scale testing and demonstration facility called </a:t>
            </a:r>
            <a:r>
              <a:rPr lang="en-US" sz="1800" dirty="0" smtClean="0"/>
              <a:t>‘</a:t>
            </a:r>
            <a:r>
              <a:rPr lang="en-US" sz="1800" dirty="0" err="1" smtClean="0"/>
              <a:t>WaterStreet</a:t>
            </a:r>
            <a:r>
              <a:rPr lang="en-US" sz="1800" dirty="0"/>
              <a:t>’ at </a:t>
            </a:r>
            <a:r>
              <a:rPr lang="en-US" sz="1800" dirty="0" err="1" smtClean="0"/>
              <a:t>TUDelft</a:t>
            </a:r>
            <a:r>
              <a:rPr lang="en-US" sz="1800" dirty="0" smtClean="0"/>
              <a:t>.</a:t>
            </a:r>
          </a:p>
          <a:p>
            <a:pPr marL="285750" indent="-285750" algn="just">
              <a:spcBef>
                <a:spcPts val="0"/>
              </a:spcBef>
            </a:pPr>
            <a:endParaRPr lang="en-US" sz="1800" dirty="0" smtClean="0"/>
          </a:p>
          <a:p>
            <a:pPr marL="285750" indent="-285750" algn="just">
              <a:spcBef>
                <a:spcPts val="0"/>
              </a:spcBef>
            </a:pPr>
            <a:r>
              <a:rPr lang="en-US" sz="1800" dirty="0" smtClean="0"/>
              <a:t>REAL CITY SCALE: Barcelona as </a:t>
            </a:r>
            <a:r>
              <a:rPr lang="en-US" sz="1800" dirty="0"/>
              <a:t>pilot </a:t>
            </a:r>
            <a:r>
              <a:rPr lang="en-US" sz="1800" dirty="0" smtClean="0"/>
              <a:t>city. </a:t>
            </a:r>
            <a:r>
              <a:rPr lang="en-US" sz="1800" dirty="0"/>
              <a:t>The quality of </a:t>
            </a:r>
            <a:r>
              <a:rPr lang="en-US" sz="1800" dirty="0" smtClean="0"/>
              <a:t>BARCELONA aquifers </a:t>
            </a:r>
            <a:r>
              <a:rPr lang="en-US" sz="1800" dirty="0"/>
              <a:t>has deteriorated due to several sources of pollutants both organic and </a:t>
            </a:r>
            <a:r>
              <a:rPr lang="en-US" sz="1800" dirty="0" smtClean="0"/>
              <a:t>inorganic</a:t>
            </a:r>
            <a:r>
              <a:rPr lang="en-US" sz="1800" dirty="0"/>
              <a:t>. In recent years, the urban area of Barcelona is betting on improving groundwater </a:t>
            </a:r>
            <a:r>
              <a:rPr lang="en-US" sz="1800" dirty="0" smtClean="0"/>
              <a:t>management </a:t>
            </a:r>
            <a:r>
              <a:rPr lang="en-US" sz="1800" dirty="0"/>
              <a:t>with </a:t>
            </a:r>
            <a:r>
              <a:rPr lang="en-US" sz="1800" dirty="0" smtClean="0"/>
              <a:t>the aim </a:t>
            </a:r>
            <a:r>
              <a:rPr lang="en-US" sz="1800" dirty="0"/>
              <a:t>of increasing groundwater uses. </a:t>
            </a:r>
            <a:endParaRPr lang="en-GB" sz="1800" dirty="0" smtClean="0"/>
          </a:p>
        </p:txBody>
      </p:sp>
      <p:sp>
        <p:nvSpPr>
          <p:cNvPr id="4" name="TextBox 3"/>
          <p:cNvSpPr txBox="1"/>
          <p:nvPr/>
        </p:nvSpPr>
        <p:spPr>
          <a:xfrm>
            <a:off x="914401" y="5905742"/>
            <a:ext cx="4441088" cy="369332"/>
          </a:xfrm>
          <a:prstGeom prst="rect">
            <a:avLst/>
          </a:prstGeom>
          <a:noFill/>
        </p:spPr>
        <p:txBody>
          <a:bodyPr wrap="none" rtlCol="0">
            <a:spAutoFit/>
          </a:bodyPr>
          <a:lstStyle/>
          <a:p>
            <a:r>
              <a:rPr lang="es-ES_tradnl" dirty="0" err="1">
                <a:solidFill>
                  <a:schemeClr val="tx2"/>
                </a:solidFill>
              </a:rPr>
              <a:t>Countries</a:t>
            </a:r>
            <a:r>
              <a:rPr lang="es-ES_tradnl" dirty="0">
                <a:solidFill>
                  <a:schemeClr val="tx2"/>
                </a:solidFill>
              </a:rPr>
              <a:t>: </a:t>
            </a:r>
            <a:r>
              <a:rPr lang="es-ES_tradnl" dirty="0" smtClean="0">
                <a:solidFill>
                  <a:schemeClr val="tx2"/>
                </a:solidFill>
              </a:rPr>
              <a:t>SPAIN, FRANCE, NETHERLANDS</a:t>
            </a:r>
            <a:endParaRPr lang="ca-ES" dirty="0">
              <a:solidFill>
                <a:schemeClr val="tx2"/>
              </a:solidFill>
            </a:endParaRPr>
          </a:p>
        </p:txBody>
      </p:sp>
    </p:spTree>
    <p:extLst>
      <p:ext uri="{BB962C8B-B14F-4D97-AF65-F5344CB8AC3E}">
        <p14:creationId xmlns:p14="http://schemas.microsoft.com/office/powerpoint/2010/main" xmlns="" val="2324869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28650" y="365127"/>
            <a:ext cx="7886700" cy="815974"/>
          </a:xfrm>
        </p:spPr>
        <p:txBody>
          <a:bodyPr>
            <a:noAutofit/>
          </a:bodyPr>
          <a:lstStyle/>
          <a:p>
            <a:pPr algn="ctr"/>
            <a:r>
              <a:rPr lang="es-ES" sz="2800" dirty="0"/>
              <a:t>CONSORTIUM DESCRIPTION</a:t>
            </a:r>
          </a:p>
        </p:txBody>
      </p:sp>
      <p:sp>
        <p:nvSpPr>
          <p:cNvPr id="3" name="2 Marcador de contenido"/>
          <p:cNvSpPr>
            <a:spLocks noGrp="1"/>
          </p:cNvSpPr>
          <p:nvPr>
            <p:ph idx="1"/>
          </p:nvPr>
        </p:nvSpPr>
        <p:spPr>
          <a:xfrm>
            <a:off x="628650" y="1331819"/>
            <a:ext cx="8285931" cy="4895850"/>
          </a:xfrm>
        </p:spPr>
        <p:txBody>
          <a:bodyPr>
            <a:normAutofit/>
          </a:bodyPr>
          <a:lstStyle/>
          <a:p>
            <a:pPr marL="0" indent="0" algn="just">
              <a:spcBef>
                <a:spcPts val="0"/>
              </a:spcBef>
              <a:buNone/>
            </a:pPr>
            <a:r>
              <a:rPr lang="en-US" sz="1600" b="1" dirty="0" smtClean="0"/>
              <a:t>1. Spanish </a:t>
            </a:r>
            <a:r>
              <a:rPr lang="en-US" sz="1600" b="1" dirty="0"/>
              <a:t>Research Council </a:t>
            </a:r>
            <a:r>
              <a:rPr lang="en-US" sz="1600" b="1" dirty="0" smtClean="0"/>
              <a:t>(CSIC) (SPAIN)</a:t>
            </a:r>
            <a:r>
              <a:rPr lang="en-US" sz="1600" dirty="0"/>
              <a:t> </a:t>
            </a:r>
            <a:r>
              <a:rPr lang="en-US" sz="1600" dirty="0" smtClean="0"/>
              <a:t>   Role</a:t>
            </a:r>
            <a:r>
              <a:rPr lang="en-US" sz="1600" dirty="0"/>
              <a:t>: CSIC, </a:t>
            </a:r>
            <a:r>
              <a:rPr lang="en-US" sz="1600" b="1" dirty="0"/>
              <a:t>leader of the project</a:t>
            </a:r>
            <a:r>
              <a:rPr lang="en-US" sz="1600" dirty="0"/>
              <a:t>, </a:t>
            </a:r>
          </a:p>
          <a:p>
            <a:pPr marL="0" indent="0" algn="just">
              <a:spcBef>
                <a:spcPts val="0"/>
              </a:spcBef>
              <a:buNone/>
            </a:pPr>
            <a:r>
              <a:rPr lang="en-US" sz="1600" dirty="0" smtClean="0"/>
              <a:t>It </a:t>
            </a:r>
            <a:r>
              <a:rPr lang="en-US" sz="1600" dirty="0"/>
              <a:t>is formed by </a:t>
            </a:r>
            <a:r>
              <a:rPr lang="en-US" sz="1600" i="1" dirty="0"/>
              <a:t>Groundwater and </a:t>
            </a:r>
            <a:r>
              <a:rPr lang="en-US" sz="1600" i="1" dirty="0" err="1" smtClean="0"/>
              <a:t>Hydrogeochemistry</a:t>
            </a:r>
            <a:r>
              <a:rPr lang="en-US" sz="1600" i="1" dirty="0" smtClean="0"/>
              <a:t> </a:t>
            </a:r>
            <a:r>
              <a:rPr lang="en-US" sz="1600" dirty="0" smtClean="0"/>
              <a:t>and </a:t>
            </a:r>
            <a:r>
              <a:rPr lang="en-US" sz="1600" i="1" dirty="0"/>
              <a:t>Environmental Chemistry </a:t>
            </a:r>
            <a:r>
              <a:rPr lang="en-US" sz="1600" i="1" dirty="0" smtClean="0"/>
              <a:t>Groups</a:t>
            </a:r>
            <a:r>
              <a:rPr lang="en-US" sz="1600" dirty="0" smtClean="0"/>
              <a:t>. </a:t>
            </a:r>
          </a:p>
          <a:p>
            <a:pPr marL="0" indent="0" algn="just">
              <a:spcBef>
                <a:spcPts val="0"/>
              </a:spcBef>
              <a:buNone/>
            </a:pPr>
            <a:r>
              <a:rPr lang="en-US" sz="1600" dirty="0" smtClean="0"/>
              <a:t>Expertise: </a:t>
            </a:r>
          </a:p>
          <a:p>
            <a:pPr marL="285750" indent="-285750" algn="just">
              <a:spcBef>
                <a:spcPts val="0"/>
              </a:spcBef>
            </a:pPr>
            <a:r>
              <a:rPr lang="en-US" sz="1600" dirty="0" err="1" smtClean="0"/>
              <a:t>Hydrogeochemistry</a:t>
            </a:r>
            <a:r>
              <a:rPr lang="en-US" sz="1600" dirty="0"/>
              <a:t>, groundwater management, numerical </a:t>
            </a:r>
            <a:r>
              <a:rPr lang="en-US" sz="1600" dirty="0" smtClean="0"/>
              <a:t>modelling</a:t>
            </a:r>
          </a:p>
          <a:p>
            <a:pPr marL="285750" indent="-285750" algn="just">
              <a:spcBef>
                <a:spcPts val="0"/>
              </a:spcBef>
            </a:pPr>
            <a:r>
              <a:rPr lang="en-US" sz="1600" dirty="0" smtClean="0"/>
              <a:t>Development of </a:t>
            </a:r>
            <a:r>
              <a:rPr lang="en-US" sz="1600" dirty="0"/>
              <a:t>multiple methodologies for the analysis of emerging </a:t>
            </a:r>
            <a:r>
              <a:rPr lang="en-US" sz="1600" dirty="0" smtClean="0"/>
              <a:t>contaminants. </a:t>
            </a:r>
          </a:p>
          <a:p>
            <a:pPr marL="285750" indent="-285750" algn="just">
              <a:spcBef>
                <a:spcPts val="0"/>
              </a:spcBef>
            </a:pPr>
            <a:r>
              <a:rPr lang="en-US" sz="1600" dirty="0" smtClean="0"/>
              <a:t>Evaluation </a:t>
            </a:r>
            <a:r>
              <a:rPr lang="en-US" sz="1600" dirty="0"/>
              <a:t>of </a:t>
            </a:r>
            <a:r>
              <a:rPr lang="en-US" sz="1600" dirty="0" err="1"/>
              <a:t>ecotoxicological</a:t>
            </a:r>
            <a:r>
              <a:rPr lang="en-US" sz="1600" dirty="0"/>
              <a:t> </a:t>
            </a:r>
            <a:r>
              <a:rPr lang="en-US" sz="1600" dirty="0" smtClean="0"/>
              <a:t>risk </a:t>
            </a:r>
            <a:endParaRPr lang="en-US" sz="1600" dirty="0"/>
          </a:p>
        </p:txBody>
      </p:sp>
      <p:sp>
        <p:nvSpPr>
          <p:cNvPr id="4" name="Rounded Rectangle 3"/>
          <p:cNvSpPr/>
          <p:nvPr/>
        </p:nvSpPr>
        <p:spPr>
          <a:xfrm>
            <a:off x="497936" y="3147357"/>
            <a:ext cx="8403616" cy="1890927"/>
          </a:xfrm>
          <a:prstGeom prst="roundRect">
            <a:avLst>
              <a:gd name="adj" fmla="val 7405"/>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pic>
        <p:nvPicPr>
          <p:cNvPr id="5" name="Imagen 6"/>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140886" y="3282877"/>
            <a:ext cx="5558155" cy="1619885"/>
          </a:xfrm>
          <a:prstGeom prst="rect">
            <a:avLst/>
          </a:prstGeom>
          <a:noFill/>
        </p:spPr>
      </p:pic>
      <p:pic>
        <p:nvPicPr>
          <p:cNvPr id="7" name="Imagen 7" descr="http://intranet1.cid.csic.es/institutos/idaea/LOGOS/JPG.jpg"/>
          <p:cNvPicPr/>
          <p:nvPr/>
        </p:nvPicPr>
        <p:blipFill>
          <a:blip r:embed="rId4" r:link="rId5" cstate="print"/>
          <a:srcRect/>
          <a:stretch>
            <a:fillRect/>
          </a:stretch>
        </p:blipFill>
        <p:spPr bwMode="auto">
          <a:xfrm>
            <a:off x="790909" y="3397177"/>
            <a:ext cx="1784192" cy="664210"/>
          </a:xfrm>
          <a:prstGeom prst="rect">
            <a:avLst/>
          </a:prstGeom>
          <a:noFill/>
          <a:ln w="9525">
            <a:noFill/>
            <a:miter lim="800000"/>
            <a:headEnd/>
            <a:tailEnd/>
          </a:ln>
        </p:spPr>
      </p:pic>
      <p:pic>
        <p:nvPicPr>
          <p:cNvPr id="4098"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02711" y="4061387"/>
            <a:ext cx="2193053" cy="877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7" cstate="print">
            <a:extLst>
              <a:ext uri="{28A0092B-C50C-407E-A947-70E740481C1C}">
                <a14:useLocalDpi xmlns:a14="http://schemas.microsoft.com/office/drawing/2010/main" xmlns="" val="0"/>
              </a:ext>
            </a:extLst>
          </a:blip>
          <a:srcRect l="18729"/>
          <a:stretch/>
        </p:blipFill>
        <p:spPr bwMode="auto">
          <a:xfrm>
            <a:off x="1699237" y="5207244"/>
            <a:ext cx="6378881" cy="12207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11974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28650" y="365127"/>
            <a:ext cx="7886700" cy="815974"/>
          </a:xfrm>
        </p:spPr>
        <p:txBody>
          <a:bodyPr>
            <a:noAutofit/>
          </a:bodyPr>
          <a:lstStyle/>
          <a:p>
            <a:pPr algn="ctr"/>
            <a:r>
              <a:rPr lang="es-ES" sz="2800" dirty="0"/>
              <a:t>CONSORTIUM DESCRIPTION</a:t>
            </a:r>
          </a:p>
        </p:txBody>
      </p:sp>
      <p:sp>
        <p:nvSpPr>
          <p:cNvPr id="3" name="2 Marcador de contenido"/>
          <p:cNvSpPr>
            <a:spLocks noGrp="1"/>
          </p:cNvSpPr>
          <p:nvPr>
            <p:ph idx="1"/>
          </p:nvPr>
        </p:nvSpPr>
        <p:spPr>
          <a:xfrm>
            <a:off x="628650" y="1331819"/>
            <a:ext cx="8285931" cy="4895850"/>
          </a:xfrm>
        </p:spPr>
        <p:txBody>
          <a:bodyPr>
            <a:normAutofit/>
          </a:bodyPr>
          <a:lstStyle/>
          <a:p>
            <a:pPr marL="0" indent="0" algn="just">
              <a:spcBef>
                <a:spcPts val="0"/>
              </a:spcBef>
              <a:buNone/>
            </a:pPr>
            <a:r>
              <a:rPr lang="en-US" sz="1600" b="1" dirty="0" smtClean="0"/>
              <a:t>2</a:t>
            </a:r>
            <a:r>
              <a:rPr lang="en-US" sz="1600" b="1" dirty="0"/>
              <a:t>. Laboratory of Viruses Contaminant of Water and Food</a:t>
            </a:r>
            <a:r>
              <a:rPr lang="en-US" sz="1600" b="1" dirty="0" smtClean="0"/>
              <a:t>, University </a:t>
            </a:r>
            <a:r>
              <a:rPr lang="en-US" sz="1600" b="1" dirty="0"/>
              <a:t>of </a:t>
            </a:r>
            <a:r>
              <a:rPr lang="en-US" sz="1600" b="1" dirty="0" smtClean="0"/>
              <a:t>Barcelona  </a:t>
            </a:r>
            <a:r>
              <a:rPr lang="en-US" sz="1600" b="1" dirty="0"/>
              <a:t>(Spain</a:t>
            </a:r>
            <a:r>
              <a:rPr lang="en-US" sz="1600" b="1" dirty="0" smtClean="0"/>
              <a:t>). </a:t>
            </a:r>
          </a:p>
          <a:p>
            <a:pPr marL="0" indent="0" algn="just">
              <a:spcBef>
                <a:spcPts val="0"/>
              </a:spcBef>
              <a:buNone/>
            </a:pPr>
            <a:r>
              <a:rPr lang="en-US" sz="1600" dirty="0" smtClean="0"/>
              <a:t>Expertise:</a:t>
            </a:r>
          </a:p>
          <a:p>
            <a:pPr marL="285750" indent="-285750" algn="just">
              <a:spcBef>
                <a:spcPts val="0"/>
              </a:spcBef>
            </a:pPr>
            <a:r>
              <a:rPr lang="en-US" sz="1600" dirty="0"/>
              <a:t>Evaluation </a:t>
            </a:r>
            <a:r>
              <a:rPr lang="en-US" sz="1600" dirty="0" smtClean="0"/>
              <a:t>the presence of </a:t>
            </a:r>
            <a:r>
              <a:rPr lang="en-US" sz="1600" dirty="0"/>
              <a:t>viral pathogens, also emergent ones, in water and </a:t>
            </a:r>
            <a:r>
              <a:rPr lang="en-US" sz="1600" dirty="0" smtClean="0"/>
              <a:t>food</a:t>
            </a:r>
          </a:p>
          <a:p>
            <a:pPr marL="285750" indent="-285750" algn="just">
              <a:spcBef>
                <a:spcPts val="0"/>
              </a:spcBef>
            </a:pPr>
            <a:r>
              <a:rPr lang="en-US" sz="1600" dirty="0" smtClean="0"/>
              <a:t>Evaluation the Risk for </a:t>
            </a:r>
            <a:r>
              <a:rPr lang="en-US" sz="1600" dirty="0"/>
              <a:t>exposed humans</a:t>
            </a:r>
            <a:r>
              <a:rPr lang="en-US" sz="1600" dirty="0" smtClean="0"/>
              <a:t>.</a:t>
            </a:r>
          </a:p>
          <a:p>
            <a:pPr marL="285750" indent="-285750" algn="just">
              <a:spcBef>
                <a:spcPts val="0"/>
              </a:spcBef>
            </a:pPr>
            <a:r>
              <a:rPr lang="en-US" sz="1600" dirty="0" smtClean="0"/>
              <a:t>Microbiological </a:t>
            </a:r>
            <a:r>
              <a:rPr lang="en-US" sz="1600" dirty="0"/>
              <a:t>sampling and analyses of groundwater using new </a:t>
            </a:r>
            <a:r>
              <a:rPr lang="en-US" sz="1600" dirty="0" smtClean="0"/>
              <a:t>methodologies. </a:t>
            </a:r>
          </a:p>
          <a:p>
            <a:pPr marL="0" indent="0" algn="just">
              <a:spcBef>
                <a:spcPts val="0"/>
              </a:spcBef>
              <a:buNone/>
            </a:pPr>
            <a:endParaRPr lang="en-US" sz="1600" dirty="0"/>
          </a:p>
        </p:txBody>
      </p:sp>
      <p:sp>
        <p:nvSpPr>
          <p:cNvPr id="13" name="Rounded Rectangle 12"/>
          <p:cNvSpPr/>
          <p:nvPr/>
        </p:nvSpPr>
        <p:spPr>
          <a:xfrm>
            <a:off x="314325" y="3224117"/>
            <a:ext cx="8687063" cy="2383942"/>
          </a:xfrm>
          <a:custGeom>
            <a:avLst/>
            <a:gdLst>
              <a:gd name="connsiteX0" fmla="*/ 0 w 8687063"/>
              <a:gd name="connsiteY0" fmla="*/ 109441 h 1477931"/>
              <a:gd name="connsiteX1" fmla="*/ 109441 w 8687063"/>
              <a:gd name="connsiteY1" fmla="*/ 0 h 1477931"/>
              <a:gd name="connsiteX2" fmla="*/ 8577622 w 8687063"/>
              <a:gd name="connsiteY2" fmla="*/ 0 h 1477931"/>
              <a:gd name="connsiteX3" fmla="*/ 8687063 w 8687063"/>
              <a:gd name="connsiteY3" fmla="*/ 109441 h 1477931"/>
              <a:gd name="connsiteX4" fmla="*/ 8687063 w 8687063"/>
              <a:gd name="connsiteY4" fmla="*/ 1368490 h 1477931"/>
              <a:gd name="connsiteX5" fmla="*/ 8577622 w 8687063"/>
              <a:gd name="connsiteY5" fmla="*/ 1477931 h 1477931"/>
              <a:gd name="connsiteX6" fmla="*/ 109441 w 8687063"/>
              <a:gd name="connsiteY6" fmla="*/ 1477931 h 1477931"/>
              <a:gd name="connsiteX7" fmla="*/ 0 w 8687063"/>
              <a:gd name="connsiteY7" fmla="*/ 1368490 h 1477931"/>
              <a:gd name="connsiteX8" fmla="*/ 0 w 8687063"/>
              <a:gd name="connsiteY8" fmla="*/ 109441 h 1477931"/>
              <a:gd name="connsiteX0" fmla="*/ 0 w 8687063"/>
              <a:gd name="connsiteY0" fmla="*/ 109441 h 1482109"/>
              <a:gd name="connsiteX1" fmla="*/ 109441 w 8687063"/>
              <a:gd name="connsiteY1" fmla="*/ 0 h 1482109"/>
              <a:gd name="connsiteX2" fmla="*/ 8577622 w 8687063"/>
              <a:gd name="connsiteY2" fmla="*/ 0 h 1482109"/>
              <a:gd name="connsiteX3" fmla="*/ 8687063 w 8687063"/>
              <a:gd name="connsiteY3" fmla="*/ 109441 h 1482109"/>
              <a:gd name="connsiteX4" fmla="*/ 8687063 w 8687063"/>
              <a:gd name="connsiteY4" fmla="*/ 1368490 h 1482109"/>
              <a:gd name="connsiteX5" fmla="*/ 8577622 w 8687063"/>
              <a:gd name="connsiteY5" fmla="*/ 1477931 h 1482109"/>
              <a:gd name="connsiteX6" fmla="*/ 6883429 w 8687063"/>
              <a:gd name="connsiteY6" fmla="*/ 1482109 h 1482109"/>
              <a:gd name="connsiteX7" fmla="*/ 109441 w 8687063"/>
              <a:gd name="connsiteY7" fmla="*/ 1477931 h 1482109"/>
              <a:gd name="connsiteX8" fmla="*/ 0 w 8687063"/>
              <a:gd name="connsiteY8" fmla="*/ 1368490 h 1482109"/>
              <a:gd name="connsiteX9" fmla="*/ 0 w 8687063"/>
              <a:gd name="connsiteY9" fmla="*/ 109441 h 1482109"/>
              <a:gd name="connsiteX0" fmla="*/ 0 w 8687063"/>
              <a:gd name="connsiteY0" fmla="*/ 109441 h 2367164"/>
              <a:gd name="connsiteX1" fmla="*/ 109441 w 8687063"/>
              <a:gd name="connsiteY1" fmla="*/ 0 h 2367164"/>
              <a:gd name="connsiteX2" fmla="*/ 8577622 w 8687063"/>
              <a:gd name="connsiteY2" fmla="*/ 0 h 2367164"/>
              <a:gd name="connsiteX3" fmla="*/ 8687063 w 8687063"/>
              <a:gd name="connsiteY3" fmla="*/ 109441 h 2367164"/>
              <a:gd name="connsiteX4" fmla="*/ 8687063 w 8687063"/>
              <a:gd name="connsiteY4" fmla="*/ 1368490 h 2367164"/>
              <a:gd name="connsiteX5" fmla="*/ 8586011 w 8687063"/>
              <a:gd name="connsiteY5" fmla="*/ 2367164 h 2367164"/>
              <a:gd name="connsiteX6" fmla="*/ 6883429 w 8687063"/>
              <a:gd name="connsiteY6" fmla="*/ 1482109 h 2367164"/>
              <a:gd name="connsiteX7" fmla="*/ 109441 w 8687063"/>
              <a:gd name="connsiteY7" fmla="*/ 1477931 h 2367164"/>
              <a:gd name="connsiteX8" fmla="*/ 0 w 8687063"/>
              <a:gd name="connsiteY8" fmla="*/ 1368490 h 2367164"/>
              <a:gd name="connsiteX9" fmla="*/ 0 w 8687063"/>
              <a:gd name="connsiteY9" fmla="*/ 109441 h 2367164"/>
              <a:gd name="connsiteX0" fmla="*/ 0 w 8687063"/>
              <a:gd name="connsiteY0" fmla="*/ 109441 h 2367164"/>
              <a:gd name="connsiteX1" fmla="*/ 109441 w 8687063"/>
              <a:gd name="connsiteY1" fmla="*/ 0 h 2367164"/>
              <a:gd name="connsiteX2" fmla="*/ 8577622 w 8687063"/>
              <a:gd name="connsiteY2" fmla="*/ 0 h 2367164"/>
              <a:gd name="connsiteX3" fmla="*/ 8687063 w 8687063"/>
              <a:gd name="connsiteY3" fmla="*/ 109441 h 2367164"/>
              <a:gd name="connsiteX4" fmla="*/ 8687063 w 8687063"/>
              <a:gd name="connsiteY4" fmla="*/ 1368490 h 2367164"/>
              <a:gd name="connsiteX5" fmla="*/ 8586011 w 8687063"/>
              <a:gd name="connsiteY5" fmla="*/ 2367164 h 2367164"/>
              <a:gd name="connsiteX6" fmla="*/ 7151877 w 8687063"/>
              <a:gd name="connsiteY6" fmla="*/ 1633110 h 2367164"/>
              <a:gd name="connsiteX7" fmla="*/ 6883429 w 8687063"/>
              <a:gd name="connsiteY7" fmla="*/ 1482109 h 2367164"/>
              <a:gd name="connsiteX8" fmla="*/ 109441 w 8687063"/>
              <a:gd name="connsiteY8" fmla="*/ 1477931 h 2367164"/>
              <a:gd name="connsiteX9" fmla="*/ 0 w 8687063"/>
              <a:gd name="connsiteY9" fmla="*/ 1368490 h 2367164"/>
              <a:gd name="connsiteX10" fmla="*/ 0 w 8687063"/>
              <a:gd name="connsiteY10" fmla="*/ 109441 h 2367164"/>
              <a:gd name="connsiteX0" fmla="*/ 0 w 8687063"/>
              <a:gd name="connsiteY0" fmla="*/ 109441 h 2367164"/>
              <a:gd name="connsiteX1" fmla="*/ 109441 w 8687063"/>
              <a:gd name="connsiteY1" fmla="*/ 0 h 2367164"/>
              <a:gd name="connsiteX2" fmla="*/ 8577622 w 8687063"/>
              <a:gd name="connsiteY2" fmla="*/ 0 h 2367164"/>
              <a:gd name="connsiteX3" fmla="*/ 8687063 w 8687063"/>
              <a:gd name="connsiteY3" fmla="*/ 109441 h 2367164"/>
              <a:gd name="connsiteX4" fmla="*/ 8687063 w 8687063"/>
              <a:gd name="connsiteY4" fmla="*/ 1368490 h 2367164"/>
              <a:gd name="connsiteX5" fmla="*/ 8586011 w 8687063"/>
              <a:gd name="connsiteY5" fmla="*/ 2367164 h 2367164"/>
              <a:gd name="connsiteX6" fmla="*/ 7168655 w 8687063"/>
              <a:gd name="connsiteY6" fmla="*/ 2321007 h 2367164"/>
              <a:gd name="connsiteX7" fmla="*/ 6883429 w 8687063"/>
              <a:gd name="connsiteY7" fmla="*/ 1482109 h 2367164"/>
              <a:gd name="connsiteX8" fmla="*/ 109441 w 8687063"/>
              <a:gd name="connsiteY8" fmla="*/ 1477931 h 2367164"/>
              <a:gd name="connsiteX9" fmla="*/ 0 w 8687063"/>
              <a:gd name="connsiteY9" fmla="*/ 1368490 h 2367164"/>
              <a:gd name="connsiteX10" fmla="*/ 0 w 8687063"/>
              <a:gd name="connsiteY10" fmla="*/ 109441 h 2367164"/>
              <a:gd name="connsiteX0" fmla="*/ 0 w 8687063"/>
              <a:gd name="connsiteY0" fmla="*/ 109441 h 2367164"/>
              <a:gd name="connsiteX1" fmla="*/ 109441 w 8687063"/>
              <a:gd name="connsiteY1" fmla="*/ 0 h 2367164"/>
              <a:gd name="connsiteX2" fmla="*/ 8577622 w 8687063"/>
              <a:gd name="connsiteY2" fmla="*/ 0 h 2367164"/>
              <a:gd name="connsiteX3" fmla="*/ 8687063 w 8687063"/>
              <a:gd name="connsiteY3" fmla="*/ 109441 h 2367164"/>
              <a:gd name="connsiteX4" fmla="*/ 8687063 w 8687063"/>
              <a:gd name="connsiteY4" fmla="*/ 1368490 h 2367164"/>
              <a:gd name="connsiteX5" fmla="*/ 8586011 w 8687063"/>
              <a:gd name="connsiteY5" fmla="*/ 2367164 h 2367164"/>
              <a:gd name="connsiteX6" fmla="*/ 7168655 w 8687063"/>
              <a:gd name="connsiteY6" fmla="*/ 2321007 h 2367164"/>
              <a:gd name="connsiteX7" fmla="*/ 7143488 w 8687063"/>
              <a:gd name="connsiteY7" fmla="*/ 1490498 h 2367164"/>
              <a:gd name="connsiteX8" fmla="*/ 109441 w 8687063"/>
              <a:gd name="connsiteY8" fmla="*/ 1477931 h 2367164"/>
              <a:gd name="connsiteX9" fmla="*/ 0 w 8687063"/>
              <a:gd name="connsiteY9" fmla="*/ 1368490 h 2367164"/>
              <a:gd name="connsiteX10" fmla="*/ 0 w 8687063"/>
              <a:gd name="connsiteY10" fmla="*/ 109441 h 2367164"/>
              <a:gd name="connsiteX0" fmla="*/ 0 w 8687063"/>
              <a:gd name="connsiteY0" fmla="*/ 109441 h 2397458"/>
              <a:gd name="connsiteX1" fmla="*/ 109441 w 8687063"/>
              <a:gd name="connsiteY1" fmla="*/ 0 h 2397458"/>
              <a:gd name="connsiteX2" fmla="*/ 8577622 w 8687063"/>
              <a:gd name="connsiteY2" fmla="*/ 0 h 2397458"/>
              <a:gd name="connsiteX3" fmla="*/ 8687063 w 8687063"/>
              <a:gd name="connsiteY3" fmla="*/ 109441 h 2397458"/>
              <a:gd name="connsiteX4" fmla="*/ 8687063 w 8687063"/>
              <a:gd name="connsiteY4" fmla="*/ 1368490 h 2397458"/>
              <a:gd name="connsiteX5" fmla="*/ 8586011 w 8687063"/>
              <a:gd name="connsiteY5" fmla="*/ 2367164 h 2397458"/>
              <a:gd name="connsiteX6" fmla="*/ 7168655 w 8687063"/>
              <a:gd name="connsiteY6" fmla="*/ 2321007 h 2397458"/>
              <a:gd name="connsiteX7" fmla="*/ 7143488 w 8687063"/>
              <a:gd name="connsiteY7" fmla="*/ 1490498 h 2397458"/>
              <a:gd name="connsiteX8" fmla="*/ 109441 w 8687063"/>
              <a:gd name="connsiteY8" fmla="*/ 1477931 h 2397458"/>
              <a:gd name="connsiteX9" fmla="*/ 0 w 8687063"/>
              <a:gd name="connsiteY9" fmla="*/ 1368490 h 2397458"/>
              <a:gd name="connsiteX10" fmla="*/ 0 w 8687063"/>
              <a:gd name="connsiteY10" fmla="*/ 109441 h 2397458"/>
              <a:gd name="connsiteX0" fmla="*/ 0 w 8687063"/>
              <a:gd name="connsiteY0" fmla="*/ 109441 h 2397458"/>
              <a:gd name="connsiteX1" fmla="*/ 109441 w 8687063"/>
              <a:gd name="connsiteY1" fmla="*/ 0 h 2397458"/>
              <a:gd name="connsiteX2" fmla="*/ 8577622 w 8687063"/>
              <a:gd name="connsiteY2" fmla="*/ 0 h 2397458"/>
              <a:gd name="connsiteX3" fmla="*/ 8687063 w 8687063"/>
              <a:gd name="connsiteY3" fmla="*/ 109441 h 2397458"/>
              <a:gd name="connsiteX4" fmla="*/ 8687063 w 8687063"/>
              <a:gd name="connsiteY4" fmla="*/ 1368490 h 2397458"/>
              <a:gd name="connsiteX5" fmla="*/ 8586011 w 8687063"/>
              <a:gd name="connsiteY5" fmla="*/ 2367164 h 2397458"/>
              <a:gd name="connsiteX6" fmla="*/ 7168655 w 8687063"/>
              <a:gd name="connsiteY6" fmla="*/ 2321007 h 2397458"/>
              <a:gd name="connsiteX7" fmla="*/ 7143488 w 8687063"/>
              <a:gd name="connsiteY7" fmla="*/ 1490498 h 2397458"/>
              <a:gd name="connsiteX8" fmla="*/ 109441 w 8687063"/>
              <a:gd name="connsiteY8" fmla="*/ 1477931 h 2397458"/>
              <a:gd name="connsiteX9" fmla="*/ 0 w 8687063"/>
              <a:gd name="connsiteY9" fmla="*/ 1368490 h 2397458"/>
              <a:gd name="connsiteX10" fmla="*/ 0 w 8687063"/>
              <a:gd name="connsiteY10" fmla="*/ 109441 h 2397458"/>
              <a:gd name="connsiteX0" fmla="*/ 0 w 8687063"/>
              <a:gd name="connsiteY0" fmla="*/ 109441 h 2397458"/>
              <a:gd name="connsiteX1" fmla="*/ 109441 w 8687063"/>
              <a:gd name="connsiteY1" fmla="*/ 0 h 2397458"/>
              <a:gd name="connsiteX2" fmla="*/ 8577622 w 8687063"/>
              <a:gd name="connsiteY2" fmla="*/ 0 h 2397458"/>
              <a:gd name="connsiteX3" fmla="*/ 8687063 w 8687063"/>
              <a:gd name="connsiteY3" fmla="*/ 109441 h 2397458"/>
              <a:gd name="connsiteX4" fmla="*/ 8687063 w 8687063"/>
              <a:gd name="connsiteY4" fmla="*/ 1368490 h 2397458"/>
              <a:gd name="connsiteX5" fmla="*/ 8586011 w 8687063"/>
              <a:gd name="connsiteY5" fmla="*/ 2367164 h 2397458"/>
              <a:gd name="connsiteX6" fmla="*/ 7168655 w 8687063"/>
              <a:gd name="connsiteY6" fmla="*/ 2321007 h 2397458"/>
              <a:gd name="connsiteX7" fmla="*/ 7143488 w 8687063"/>
              <a:gd name="connsiteY7" fmla="*/ 1490498 h 2397458"/>
              <a:gd name="connsiteX8" fmla="*/ 109441 w 8687063"/>
              <a:gd name="connsiteY8" fmla="*/ 1477931 h 2397458"/>
              <a:gd name="connsiteX9" fmla="*/ 0 w 8687063"/>
              <a:gd name="connsiteY9" fmla="*/ 1368490 h 2397458"/>
              <a:gd name="connsiteX10" fmla="*/ 0 w 8687063"/>
              <a:gd name="connsiteY10" fmla="*/ 109441 h 2397458"/>
              <a:gd name="connsiteX0" fmla="*/ 0 w 8687063"/>
              <a:gd name="connsiteY0" fmla="*/ 109441 h 2444331"/>
              <a:gd name="connsiteX1" fmla="*/ 109441 w 8687063"/>
              <a:gd name="connsiteY1" fmla="*/ 0 h 2444331"/>
              <a:gd name="connsiteX2" fmla="*/ 8577622 w 8687063"/>
              <a:gd name="connsiteY2" fmla="*/ 0 h 2444331"/>
              <a:gd name="connsiteX3" fmla="*/ 8687063 w 8687063"/>
              <a:gd name="connsiteY3" fmla="*/ 109441 h 2444331"/>
              <a:gd name="connsiteX4" fmla="*/ 8687063 w 8687063"/>
              <a:gd name="connsiteY4" fmla="*/ 1368490 h 2444331"/>
              <a:gd name="connsiteX5" fmla="*/ 8586011 w 8687063"/>
              <a:gd name="connsiteY5" fmla="*/ 2367164 h 2444331"/>
              <a:gd name="connsiteX6" fmla="*/ 7344824 w 8687063"/>
              <a:gd name="connsiteY6" fmla="*/ 2371341 h 2444331"/>
              <a:gd name="connsiteX7" fmla="*/ 7168655 w 8687063"/>
              <a:gd name="connsiteY7" fmla="*/ 2321007 h 2444331"/>
              <a:gd name="connsiteX8" fmla="*/ 7143488 w 8687063"/>
              <a:gd name="connsiteY8" fmla="*/ 1490498 h 2444331"/>
              <a:gd name="connsiteX9" fmla="*/ 109441 w 8687063"/>
              <a:gd name="connsiteY9" fmla="*/ 1477931 h 2444331"/>
              <a:gd name="connsiteX10" fmla="*/ 0 w 8687063"/>
              <a:gd name="connsiteY10" fmla="*/ 1368490 h 2444331"/>
              <a:gd name="connsiteX11" fmla="*/ 0 w 8687063"/>
              <a:gd name="connsiteY11" fmla="*/ 109441 h 2444331"/>
              <a:gd name="connsiteX0" fmla="*/ 0 w 8687063"/>
              <a:gd name="connsiteY0" fmla="*/ 109441 h 2444331"/>
              <a:gd name="connsiteX1" fmla="*/ 109441 w 8687063"/>
              <a:gd name="connsiteY1" fmla="*/ 0 h 2444331"/>
              <a:gd name="connsiteX2" fmla="*/ 8577622 w 8687063"/>
              <a:gd name="connsiteY2" fmla="*/ 0 h 2444331"/>
              <a:gd name="connsiteX3" fmla="*/ 8687063 w 8687063"/>
              <a:gd name="connsiteY3" fmla="*/ 109441 h 2444331"/>
              <a:gd name="connsiteX4" fmla="*/ 8687063 w 8687063"/>
              <a:gd name="connsiteY4" fmla="*/ 1368490 h 2444331"/>
              <a:gd name="connsiteX5" fmla="*/ 8586011 w 8687063"/>
              <a:gd name="connsiteY5" fmla="*/ 2367164 h 2444331"/>
              <a:gd name="connsiteX6" fmla="*/ 7344824 w 8687063"/>
              <a:gd name="connsiteY6" fmla="*/ 2371341 h 2444331"/>
              <a:gd name="connsiteX7" fmla="*/ 7168655 w 8687063"/>
              <a:gd name="connsiteY7" fmla="*/ 2321007 h 2444331"/>
              <a:gd name="connsiteX8" fmla="*/ 7143488 w 8687063"/>
              <a:gd name="connsiteY8" fmla="*/ 1490498 h 2444331"/>
              <a:gd name="connsiteX9" fmla="*/ 109441 w 8687063"/>
              <a:gd name="connsiteY9" fmla="*/ 1477931 h 2444331"/>
              <a:gd name="connsiteX10" fmla="*/ 0 w 8687063"/>
              <a:gd name="connsiteY10" fmla="*/ 1368490 h 2444331"/>
              <a:gd name="connsiteX11" fmla="*/ 0 w 8687063"/>
              <a:gd name="connsiteY11" fmla="*/ 109441 h 2444331"/>
              <a:gd name="connsiteX0" fmla="*/ 0 w 8687063"/>
              <a:gd name="connsiteY0" fmla="*/ 109441 h 2444331"/>
              <a:gd name="connsiteX1" fmla="*/ 109441 w 8687063"/>
              <a:gd name="connsiteY1" fmla="*/ 0 h 2444331"/>
              <a:gd name="connsiteX2" fmla="*/ 8577622 w 8687063"/>
              <a:gd name="connsiteY2" fmla="*/ 0 h 2444331"/>
              <a:gd name="connsiteX3" fmla="*/ 8687063 w 8687063"/>
              <a:gd name="connsiteY3" fmla="*/ 109441 h 2444331"/>
              <a:gd name="connsiteX4" fmla="*/ 8687063 w 8687063"/>
              <a:gd name="connsiteY4" fmla="*/ 1368490 h 2444331"/>
              <a:gd name="connsiteX5" fmla="*/ 8586011 w 8687063"/>
              <a:gd name="connsiteY5" fmla="*/ 2367164 h 2444331"/>
              <a:gd name="connsiteX6" fmla="*/ 7344824 w 8687063"/>
              <a:gd name="connsiteY6" fmla="*/ 2371341 h 2444331"/>
              <a:gd name="connsiteX7" fmla="*/ 7168655 w 8687063"/>
              <a:gd name="connsiteY7" fmla="*/ 2321007 h 2444331"/>
              <a:gd name="connsiteX8" fmla="*/ 7143488 w 8687063"/>
              <a:gd name="connsiteY8" fmla="*/ 1490498 h 2444331"/>
              <a:gd name="connsiteX9" fmla="*/ 109441 w 8687063"/>
              <a:gd name="connsiteY9" fmla="*/ 1477931 h 2444331"/>
              <a:gd name="connsiteX10" fmla="*/ 0 w 8687063"/>
              <a:gd name="connsiteY10" fmla="*/ 1368490 h 2444331"/>
              <a:gd name="connsiteX11" fmla="*/ 0 w 8687063"/>
              <a:gd name="connsiteY11" fmla="*/ 109441 h 2444331"/>
              <a:gd name="connsiteX0" fmla="*/ 0 w 8687063"/>
              <a:gd name="connsiteY0" fmla="*/ 109441 h 2444331"/>
              <a:gd name="connsiteX1" fmla="*/ 109441 w 8687063"/>
              <a:gd name="connsiteY1" fmla="*/ 0 h 2444331"/>
              <a:gd name="connsiteX2" fmla="*/ 8577622 w 8687063"/>
              <a:gd name="connsiteY2" fmla="*/ 0 h 2444331"/>
              <a:gd name="connsiteX3" fmla="*/ 8687063 w 8687063"/>
              <a:gd name="connsiteY3" fmla="*/ 109441 h 2444331"/>
              <a:gd name="connsiteX4" fmla="*/ 8687063 w 8687063"/>
              <a:gd name="connsiteY4" fmla="*/ 1368490 h 2444331"/>
              <a:gd name="connsiteX5" fmla="*/ 8586011 w 8687063"/>
              <a:gd name="connsiteY5" fmla="*/ 2367164 h 2444331"/>
              <a:gd name="connsiteX6" fmla="*/ 7344824 w 8687063"/>
              <a:gd name="connsiteY6" fmla="*/ 2371341 h 2444331"/>
              <a:gd name="connsiteX7" fmla="*/ 7160266 w 8687063"/>
              <a:gd name="connsiteY7" fmla="*/ 2211950 h 2444331"/>
              <a:gd name="connsiteX8" fmla="*/ 7143488 w 8687063"/>
              <a:gd name="connsiteY8" fmla="*/ 1490498 h 2444331"/>
              <a:gd name="connsiteX9" fmla="*/ 109441 w 8687063"/>
              <a:gd name="connsiteY9" fmla="*/ 1477931 h 2444331"/>
              <a:gd name="connsiteX10" fmla="*/ 0 w 8687063"/>
              <a:gd name="connsiteY10" fmla="*/ 1368490 h 2444331"/>
              <a:gd name="connsiteX11" fmla="*/ 0 w 8687063"/>
              <a:gd name="connsiteY11" fmla="*/ 109441 h 2444331"/>
              <a:gd name="connsiteX0" fmla="*/ 0 w 8687063"/>
              <a:gd name="connsiteY0" fmla="*/ 109441 h 2442389"/>
              <a:gd name="connsiteX1" fmla="*/ 109441 w 8687063"/>
              <a:gd name="connsiteY1" fmla="*/ 0 h 2442389"/>
              <a:gd name="connsiteX2" fmla="*/ 8577622 w 8687063"/>
              <a:gd name="connsiteY2" fmla="*/ 0 h 2442389"/>
              <a:gd name="connsiteX3" fmla="*/ 8687063 w 8687063"/>
              <a:gd name="connsiteY3" fmla="*/ 109441 h 2442389"/>
              <a:gd name="connsiteX4" fmla="*/ 8687063 w 8687063"/>
              <a:gd name="connsiteY4" fmla="*/ 1368490 h 2442389"/>
              <a:gd name="connsiteX5" fmla="*/ 8586011 w 8687063"/>
              <a:gd name="connsiteY5" fmla="*/ 2367164 h 2442389"/>
              <a:gd name="connsiteX6" fmla="*/ 7344824 w 8687063"/>
              <a:gd name="connsiteY6" fmla="*/ 2371341 h 2442389"/>
              <a:gd name="connsiteX7" fmla="*/ 7160266 w 8687063"/>
              <a:gd name="connsiteY7" fmla="*/ 2211950 h 2442389"/>
              <a:gd name="connsiteX8" fmla="*/ 7143488 w 8687063"/>
              <a:gd name="connsiteY8" fmla="*/ 1490498 h 2442389"/>
              <a:gd name="connsiteX9" fmla="*/ 109441 w 8687063"/>
              <a:gd name="connsiteY9" fmla="*/ 1477931 h 2442389"/>
              <a:gd name="connsiteX10" fmla="*/ 0 w 8687063"/>
              <a:gd name="connsiteY10" fmla="*/ 1368490 h 2442389"/>
              <a:gd name="connsiteX11" fmla="*/ 0 w 8687063"/>
              <a:gd name="connsiteY11" fmla="*/ 109441 h 2442389"/>
              <a:gd name="connsiteX0" fmla="*/ 0 w 8687063"/>
              <a:gd name="connsiteY0" fmla="*/ 109441 h 2397667"/>
              <a:gd name="connsiteX1" fmla="*/ 109441 w 8687063"/>
              <a:gd name="connsiteY1" fmla="*/ 0 h 2397667"/>
              <a:gd name="connsiteX2" fmla="*/ 8577622 w 8687063"/>
              <a:gd name="connsiteY2" fmla="*/ 0 h 2397667"/>
              <a:gd name="connsiteX3" fmla="*/ 8687063 w 8687063"/>
              <a:gd name="connsiteY3" fmla="*/ 109441 h 2397667"/>
              <a:gd name="connsiteX4" fmla="*/ 8687063 w 8687063"/>
              <a:gd name="connsiteY4" fmla="*/ 1368490 h 2397667"/>
              <a:gd name="connsiteX5" fmla="*/ 8586011 w 8687063"/>
              <a:gd name="connsiteY5" fmla="*/ 2367164 h 2397667"/>
              <a:gd name="connsiteX6" fmla="*/ 7344824 w 8687063"/>
              <a:gd name="connsiteY6" fmla="*/ 2371341 h 2397667"/>
              <a:gd name="connsiteX7" fmla="*/ 7160266 w 8687063"/>
              <a:gd name="connsiteY7" fmla="*/ 2211950 h 2397667"/>
              <a:gd name="connsiteX8" fmla="*/ 7143488 w 8687063"/>
              <a:gd name="connsiteY8" fmla="*/ 1490498 h 2397667"/>
              <a:gd name="connsiteX9" fmla="*/ 109441 w 8687063"/>
              <a:gd name="connsiteY9" fmla="*/ 1477931 h 2397667"/>
              <a:gd name="connsiteX10" fmla="*/ 0 w 8687063"/>
              <a:gd name="connsiteY10" fmla="*/ 1368490 h 2397667"/>
              <a:gd name="connsiteX11" fmla="*/ 0 w 8687063"/>
              <a:gd name="connsiteY11" fmla="*/ 109441 h 2397667"/>
              <a:gd name="connsiteX0" fmla="*/ 0 w 8692247"/>
              <a:gd name="connsiteY0" fmla="*/ 109441 h 2397667"/>
              <a:gd name="connsiteX1" fmla="*/ 109441 w 8692247"/>
              <a:gd name="connsiteY1" fmla="*/ 0 h 2397667"/>
              <a:gd name="connsiteX2" fmla="*/ 8577622 w 8692247"/>
              <a:gd name="connsiteY2" fmla="*/ 0 h 2397667"/>
              <a:gd name="connsiteX3" fmla="*/ 8687063 w 8692247"/>
              <a:gd name="connsiteY3" fmla="*/ 109441 h 2397667"/>
              <a:gd name="connsiteX4" fmla="*/ 8687063 w 8692247"/>
              <a:gd name="connsiteY4" fmla="*/ 1368490 h 2397667"/>
              <a:gd name="connsiteX5" fmla="*/ 8636728 w 8692247"/>
              <a:gd name="connsiteY5" fmla="*/ 2220339 h 2397667"/>
              <a:gd name="connsiteX6" fmla="*/ 8586011 w 8692247"/>
              <a:gd name="connsiteY6" fmla="*/ 2367164 h 2397667"/>
              <a:gd name="connsiteX7" fmla="*/ 7344824 w 8692247"/>
              <a:gd name="connsiteY7" fmla="*/ 2371341 h 2397667"/>
              <a:gd name="connsiteX8" fmla="*/ 7160266 w 8692247"/>
              <a:gd name="connsiteY8" fmla="*/ 2211950 h 2397667"/>
              <a:gd name="connsiteX9" fmla="*/ 7143488 w 8692247"/>
              <a:gd name="connsiteY9" fmla="*/ 1490498 h 2397667"/>
              <a:gd name="connsiteX10" fmla="*/ 109441 w 8692247"/>
              <a:gd name="connsiteY10" fmla="*/ 1477931 h 2397667"/>
              <a:gd name="connsiteX11" fmla="*/ 0 w 8692247"/>
              <a:gd name="connsiteY11" fmla="*/ 1368490 h 2397667"/>
              <a:gd name="connsiteX12" fmla="*/ 0 w 8692247"/>
              <a:gd name="connsiteY12" fmla="*/ 109441 h 2397667"/>
              <a:gd name="connsiteX0" fmla="*/ 0 w 8687063"/>
              <a:gd name="connsiteY0" fmla="*/ 109441 h 2410410"/>
              <a:gd name="connsiteX1" fmla="*/ 109441 w 8687063"/>
              <a:gd name="connsiteY1" fmla="*/ 0 h 2410410"/>
              <a:gd name="connsiteX2" fmla="*/ 8577622 w 8687063"/>
              <a:gd name="connsiteY2" fmla="*/ 0 h 2410410"/>
              <a:gd name="connsiteX3" fmla="*/ 8687063 w 8687063"/>
              <a:gd name="connsiteY3" fmla="*/ 109441 h 2410410"/>
              <a:gd name="connsiteX4" fmla="*/ 8687063 w 8687063"/>
              <a:gd name="connsiteY4" fmla="*/ 1368490 h 2410410"/>
              <a:gd name="connsiteX5" fmla="*/ 8636728 w 8687063"/>
              <a:gd name="connsiteY5" fmla="*/ 2220339 h 2410410"/>
              <a:gd name="connsiteX6" fmla="*/ 8485343 w 8687063"/>
              <a:gd name="connsiteY6" fmla="*/ 2383942 h 2410410"/>
              <a:gd name="connsiteX7" fmla="*/ 7344824 w 8687063"/>
              <a:gd name="connsiteY7" fmla="*/ 2371341 h 2410410"/>
              <a:gd name="connsiteX8" fmla="*/ 7160266 w 8687063"/>
              <a:gd name="connsiteY8" fmla="*/ 2211950 h 2410410"/>
              <a:gd name="connsiteX9" fmla="*/ 7143488 w 8687063"/>
              <a:gd name="connsiteY9" fmla="*/ 1490498 h 2410410"/>
              <a:gd name="connsiteX10" fmla="*/ 109441 w 8687063"/>
              <a:gd name="connsiteY10" fmla="*/ 1477931 h 2410410"/>
              <a:gd name="connsiteX11" fmla="*/ 0 w 8687063"/>
              <a:gd name="connsiteY11" fmla="*/ 1368490 h 2410410"/>
              <a:gd name="connsiteX12" fmla="*/ 0 w 8687063"/>
              <a:gd name="connsiteY12" fmla="*/ 109441 h 2410410"/>
              <a:gd name="connsiteX0" fmla="*/ 0 w 8687063"/>
              <a:gd name="connsiteY0" fmla="*/ 109441 h 2383942"/>
              <a:gd name="connsiteX1" fmla="*/ 109441 w 8687063"/>
              <a:gd name="connsiteY1" fmla="*/ 0 h 2383942"/>
              <a:gd name="connsiteX2" fmla="*/ 8577622 w 8687063"/>
              <a:gd name="connsiteY2" fmla="*/ 0 h 2383942"/>
              <a:gd name="connsiteX3" fmla="*/ 8687063 w 8687063"/>
              <a:gd name="connsiteY3" fmla="*/ 109441 h 2383942"/>
              <a:gd name="connsiteX4" fmla="*/ 8687063 w 8687063"/>
              <a:gd name="connsiteY4" fmla="*/ 1368490 h 2383942"/>
              <a:gd name="connsiteX5" fmla="*/ 8636728 w 8687063"/>
              <a:gd name="connsiteY5" fmla="*/ 2220339 h 2383942"/>
              <a:gd name="connsiteX6" fmla="*/ 8485343 w 8687063"/>
              <a:gd name="connsiteY6" fmla="*/ 2383942 h 2383942"/>
              <a:gd name="connsiteX7" fmla="*/ 7344824 w 8687063"/>
              <a:gd name="connsiteY7" fmla="*/ 2371341 h 2383942"/>
              <a:gd name="connsiteX8" fmla="*/ 7160266 w 8687063"/>
              <a:gd name="connsiteY8" fmla="*/ 2211950 h 2383942"/>
              <a:gd name="connsiteX9" fmla="*/ 7143488 w 8687063"/>
              <a:gd name="connsiteY9" fmla="*/ 1490498 h 2383942"/>
              <a:gd name="connsiteX10" fmla="*/ 109441 w 8687063"/>
              <a:gd name="connsiteY10" fmla="*/ 1477931 h 2383942"/>
              <a:gd name="connsiteX11" fmla="*/ 0 w 8687063"/>
              <a:gd name="connsiteY11" fmla="*/ 1368490 h 2383942"/>
              <a:gd name="connsiteX12" fmla="*/ 0 w 8687063"/>
              <a:gd name="connsiteY12" fmla="*/ 109441 h 2383942"/>
              <a:gd name="connsiteX0" fmla="*/ 0 w 8687063"/>
              <a:gd name="connsiteY0" fmla="*/ 109441 h 2383942"/>
              <a:gd name="connsiteX1" fmla="*/ 109441 w 8687063"/>
              <a:gd name="connsiteY1" fmla="*/ 0 h 2383942"/>
              <a:gd name="connsiteX2" fmla="*/ 8577622 w 8687063"/>
              <a:gd name="connsiteY2" fmla="*/ 0 h 2383942"/>
              <a:gd name="connsiteX3" fmla="*/ 8687063 w 8687063"/>
              <a:gd name="connsiteY3" fmla="*/ 109441 h 2383942"/>
              <a:gd name="connsiteX4" fmla="*/ 8687063 w 8687063"/>
              <a:gd name="connsiteY4" fmla="*/ 1368490 h 2383942"/>
              <a:gd name="connsiteX5" fmla="*/ 8636728 w 8687063"/>
              <a:gd name="connsiteY5" fmla="*/ 2220339 h 2383942"/>
              <a:gd name="connsiteX6" fmla="*/ 8485343 w 8687063"/>
              <a:gd name="connsiteY6" fmla="*/ 2383942 h 2383942"/>
              <a:gd name="connsiteX7" fmla="*/ 7344824 w 8687063"/>
              <a:gd name="connsiteY7" fmla="*/ 2371341 h 2383942"/>
              <a:gd name="connsiteX8" fmla="*/ 7160266 w 8687063"/>
              <a:gd name="connsiteY8" fmla="*/ 2211950 h 2383942"/>
              <a:gd name="connsiteX9" fmla="*/ 7143488 w 8687063"/>
              <a:gd name="connsiteY9" fmla="*/ 1490498 h 2383942"/>
              <a:gd name="connsiteX10" fmla="*/ 109441 w 8687063"/>
              <a:gd name="connsiteY10" fmla="*/ 1477931 h 2383942"/>
              <a:gd name="connsiteX11" fmla="*/ 0 w 8687063"/>
              <a:gd name="connsiteY11" fmla="*/ 1368490 h 2383942"/>
              <a:gd name="connsiteX12" fmla="*/ 0 w 8687063"/>
              <a:gd name="connsiteY12" fmla="*/ 109441 h 2383942"/>
              <a:gd name="connsiteX0" fmla="*/ 0 w 8687063"/>
              <a:gd name="connsiteY0" fmla="*/ 109441 h 2383942"/>
              <a:gd name="connsiteX1" fmla="*/ 109441 w 8687063"/>
              <a:gd name="connsiteY1" fmla="*/ 0 h 2383942"/>
              <a:gd name="connsiteX2" fmla="*/ 8577622 w 8687063"/>
              <a:gd name="connsiteY2" fmla="*/ 0 h 2383942"/>
              <a:gd name="connsiteX3" fmla="*/ 8687063 w 8687063"/>
              <a:gd name="connsiteY3" fmla="*/ 109441 h 2383942"/>
              <a:gd name="connsiteX4" fmla="*/ 8687063 w 8687063"/>
              <a:gd name="connsiteY4" fmla="*/ 1368490 h 2383942"/>
              <a:gd name="connsiteX5" fmla="*/ 8636728 w 8687063"/>
              <a:gd name="connsiteY5" fmla="*/ 2220339 h 2383942"/>
              <a:gd name="connsiteX6" fmla="*/ 8485343 w 8687063"/>
              <a:gd name="connsiteY6" fmla="*/ 2383942 h 2383942"/>
              <a:gd name="connsiteX7" fmla="*/ 7344824 w 8687063"/>
              <a:gd name="connsiteY7" fmla="*/ 2371341 h 2383942"/>
              <a:gd name="connsiteX8" fmla="*/ 7160266 w 8687063"/>
              <a:gd name="connsiteY8" fmla="*/ 2211950 h 2383942"/>
              <a:gd name="connsiteX9" fmla="*/ 7143488 w 8687063"/>
              <a:gd name="connsiteY9" fmla="*/ 1490498 h 2383942"/>
              <a:gd name="connsiteX10" fmla="*/ 109441 w 8687063"/>
              <a:gd name="connsiteY10" fmla="*/ 1477931 h 2383942"/>
              <a:gd name="connsiteX11" fmla="*/ 0 w 8687063"/>
              <a:gd name="connsiteY11" fmla="*/ 1368490 h 2383942"/>
              <a:gd name="connsiteX12" fmla="*/ 0 w 8687063"/>
              <a:gd name="connsiteY12" fmla="*/ 109441 h 2383942"/>
              <a:gd name="connsiteX0" fmla="*/ 0 w 8687063"/>
              <a:gd name="connsiteY0" fmla="*/ 109441 h 2383942"/>
              <a:gd name="connsiteX1" fmla="*/ 109441 w 8687063"/>
              <a:gd name="connsiteY1" fmla="*/ 0 h 2383942"/>
              <a:gd name="connsiteX2" fmla="*/ 8577622 w 8687063"/>
              <a:gd name="connsiteY2" fmla="*/ 0 h 2383942"/>
              <a:gd name="connsiteX3" fmla="*/ 8687063 w 8687063"/>
              <a:gd name="connsiteY3" fmla="*/ 109441 h 2383942"/>
              <a:gd name="connsiteX4" fmla="*/ 8687063 w 8687063"/>
              <a:gd name="connsiteY4" fmla="*/ 1368490 h 2383942"/>
              <a:gd name="connsiteX5" fmla="*/ 8636728 w 8687063"/>
              <a:gd name="connsiteY5" fmla="*/ 2220339 h 2383942"/>
              <a:gd name="connsiteX6" fmla="*/ 8485343 w 8687063"/>
              <a:gd name="connsiteY6" fmla="*/ 2383942 h 2383942"/>
              <a:gd name="connsiteX7" fmla="*/ 7344824 w 8687063"/>
              <a:gd name="connsiteY7" fmla="*/ 2371341 h 2383942"/>
              <a:gd name="connsiteX8" fmla="*/ 7160266 w 8687063"/>
              <a:gd name="connsiteY8" fmla="*/ 2211950 h 2383942"/>
              <a:gd name="connsiteX9" fmla="*/ 7143488 w 8687063"/>
              <a:gd name="connsiteY9" fmla="*/ 1490498 h 2383942"/>
              <a:gd name="connsiteX10" fmla="*/ 109441 w 8687063"/>
              <a:gd name="connsiteY10" fmla="*/ 1477931 h 2383942"/>
              <a:gd name="connsiteX11" fmla="*/ 0 w 8687063"/>
              <a:gd name="connsiteY11" fmla="*/ 1368490 h 2383942"/>
              <a:gd name="connsiteX12" fmla="*/ 0 w 8687063"/>
              <a:gd name="connsiteY12" fmla="*/ 109441 h 2383942"/>
              <a:gd name="connsiteX0" fmla="*/ 0 w 8687063"/>
              <a:gd name="connsiteY0" fmla="*/ 109441 h 2383942"/>
              <a:gd name="connsiteX1" fmla="*/ 109441 w 8687063"/>
              <a:gd name="connsiteY1" fmla="*/ 0 h 2383942"/>
              <a:gd name="connsiteX2" fmla="*/ 8577622 w 8687063"/>
              <a:gd name="connsiteY2" fmla="*/ 0 h 2383942"/>
              <a:gd name="connsiteX3" fmla="*/ 8687063 w 8687063"/>
              <a:gd name="connsiteY3" fmla="*/ 109441 h 2383942"/>
              <a:gd name="connsiteX4" fmla="*/ 8687063 w 8687063"/>
              <a:gd name="connsiteY4" fmla="*/ 1368490 h 2383942"/>
              <a:gd name="connsiteX5" fmla="*/ 8636728 w 8687063"/>
              <a:gd name="connsiteY5" fmla="*/ 2220339 h 2383942"/>
              <a:gd name="connsiteX6" fmla="*/ 8485343 w 8687063"/>
              <a:gd name="connsiteY6" fmla="*/ 2383942 h 2383942"/>
              <a:gd name="connsiteX7" fmla="*/ 7344824 w 8687063"/>
              <a:gd name="connsiteY7" fmla="*/ 2371341 h 2383942"/>
              <a:gd name="connsiteX8" fmla="*/ 7160266 w 8687063"/>
              <a:gd name="connsiteY8" fmla="*/ 2211950 h 2383942"/>
              <a:gd name="connsiteX9" fmla="*/ 7143488 w 8687063"/>
              <a:gd name="connsiteY9" fmla="*/ 1490498 h 2383942"/>
              <a:gd name="connsiteX10" fmla="*/ 109441 w 8687063"/>
              <a:gd name="connsiteY10" fmla="*/ 1477931 h 2383942"/>
              <a:gd name="connsiteX11" fmla="*/ 0 w 8687063"/>
              <a:gd name="connsiteY11" fmla="*/ 1368490 h 2383942"/>
              <a:gd name="connsiteX12" fmla="*/ 0 w 8687063"/>
              <a:gd name="connsiteY12" fmla="*/ 109441 h 2383942"/>
              <a:gd name="connsiteX0" fmla="*/ 0 w 8687063"/>
              <a:gd name="connsiteY0" fmla="*/ 109441 h 2383942"/>
              <a:gd name="connsiteX1" fmla="*/ 109441 w 8687063"/>
              <a:gd name="connsiteY1" fmla="*/ 0 h 2383942"/>
              <a:gd name="connsiteX2" fmla="*/ 8577622 w 8687063"/>
              <a:gd name="connsiteY2" fmla="*/ 0 h 2383942"/>
              <a:gd name="connsiteX3" fmla="*/ 8687063 w 8687063"/>
              <a:gd name="connsiteY3" fmla="*/ 109441 h 2383942"/>
              <a:gd name="connsiteX4" fmla="*/ 8687063 w 8687063"/>
              <a:gd name="connsiteY4" fmla="*/ 1368490 h 2383942"/>
              <a:gd name="connsiteX5" fmla="*/ 8636728 w 8687063"/>
              <a:gd name="connsiteY5" fmla="*/ 2220339 h 2383942"/>
              <a:gd name="connsiteX6" fmla="*/ 8485343 w 8687063"/>
              <a:gd name="connsiteY6" fmla="*/ 2383942 h 2383942"/>
              <a:gd name="connsiteX7" fmla="*/ 7344824 w 8687063"/>
              <a:gd name="connsiteY7" fmla="*/ 2371341 h 2383942"/>
              <a:gd name="connsiteX8" fmla="*/ 7160266 w 8687063"/>
              <a:gd name="connsiteY8" fmla="*/ 2211950 h 2383942"/>
              <a:gd name="connsiteX9" fmla="*/ 7143488 w 8687063"/>
              <a:gd name="connsiteY9" fmla="*/ 1490498 h 2383942"/>
              <a:gd name="connsiteX10" fmla="*/ 109441 w 8687063"/>
              <a:gd name="connsiteY10" fmla="*/ 1477931 h 2383942"/>
              <a:gd name="connsiteX11" fmla="*/ 0 w 8687063"/>
              <a:gd name="connsiteY11" fmla="*/ 1368490 h 2383942"/>
              <a:gd name="connsiteX12" fmla="*/ 0 w 8687063"/>
              <a:gd name="connsiteY12" fmla="*/ 109441 h 2383942"/>
              <a:gd name="connsiteX0" fmla="*/ 0 w 8687063"/>
              <a:gd name="connsiteY0" fmla="*/ 109441 h 2383942"/>
              <a:gd name="connsiteX1" fmla="*/ 109441 w 8687063"/>
              <a:gd name="connsiteY1" fmla="*/ 0 h 2383942"/>
              <a:gd name="connsiteX2" fmla="*/ 8577622 w 8687063"/>
              <a:gd name="connsiteY2" fmla="*/ 0 h 2383942"/>
              <a:gd name="connsiteX3" fmla="*/ 8687063 w 8687063"/>
              <a:gd name="connsiteY3" fmla="*/ 109441 h 2383942"/>
              <a:gd name="connsiteX4" fmla="*/ 8687063 w 8687063"/>
              <a:gd name="connsiteY4" fmla="*/ 1368490 h 2383942"/>
              <a:gd name="connsiteX5" fmla="*/ 8670284 w 8687063"/>
              <a:gd name="connsiteY5" fmla="*/ 2195172 h 2383942"/>
              <a:gd name="connsiteX6" fmla="*/ 8485343 w 8687063"/>
              <a:gd name="connsiteY6" fmla="*/ 2383942 h 2383942"/>
              <a:gd name="connsiteX7" fmla="*/ 7344824 w 8687063"/>
              <a:gd name="connsiteY7" fmla="*/ 2371341 h 2383942"/>
              <a:gd name="connsiteX8" fmla="*/ 7160266 w 8687063"/>
              <a:gd name="connsiteY8" fmla="*/ 2211950 h 2383942"/>
              <a:gd name="connsiteX9" fmla="*/ 7143488 w 8687063"/>
              <a:gd name="connsiteY9" fmla="*/ 1490498 h 2383942"/>
              <a:gd name="connsiteX10" fmla="*/ 109441 w 8687063"/>
              <a:gd name="connsiteY10" fmla="*/ 1477931 h 2383942"/>
              <a:gd name="connsiteX11" fmla="*/ 0 w 8687063"/>
              <a:gd name="connsiteY11" fmla="*/ 1368490 h 2383942"/>
              <a:gd name="connsiteX12" fmla="*/ 0 w 8687063"/>
              <a:gd name="connsiteY12" fmla="*/ 109441 h 2383942"/>
              <a:gd name="connsiteX0" fmla="*/ 0 w 8687063"/>
              <a:gd name="connsiteY0" fmla="*/ 109441 h 2383942"/>
              <a:gd name="connsiteX1" fmla="*/ 109441 w 8687063"/>
              <a:gd name="connsiteY1" fmla="*/ 0 h 2383942"/>
              <a:gd name="connsiteX2" fmla="*/ 8577622 w 8687063"/>
              <a:gd name="connsiteY2" fmla="*/ 0 h 2383942"/>
              <a:gd name="connsiteX3" fmla="*/ 8687063 w 8687063"/>
              <a:gd name="connsiteY3" fmla="*/ 109441 h 2383942"/>
              <a:gd name="connsiteX4" fmla="*/ 8687063 w 8687063"/>
              <a:gd name="connsiteY4" fmla="*/ 1368490 h 2383942"/>
              <a:gd name="connsiteX5" fmla="*/ 8670284 w 8687063"/>
              <a:gd name="connsiteY5" fmla="*/ 2195172 h 2383942"/>
              <a:gd name="connsiteX6" fmla="*/ 8485343 w 8687063"/>
              <a:gd name="connsiteY6" fmla="*/ 2383942 h 2383942"/>
              <a:gd name="connsiteX7" fmla="*/ 7344824 w 8687063"/>
              <a:gd name="connsiteY7" fmla="*/ 2371341 h 2383942"/>
              <a:gd name="connsiteX8" fmla="*/ 7160266 w 8687063"/>
              <a:gd name="connsiteY8" fmla="*/ 2211950 h 2383942"/>
              <a:gd name="connsiteX9" fmla="*/ 7143488 w 8687063"/>
              <a:gd name="connsiteY9" fmla="*/ 1490498 h 2383942"/>
              <a:gd name="connsiteX10" fmla="*/ 109441 w 8687063"/>
              <a:gd name="connsiteY10" fmla="*/ 1477931 h 2383942"/>
              <a:gd name="connsiteX11" fmla="*/ 0 w 8687063"/>
              <a:gd name="connsiteY11" fmla="*/ 1368490 h 2383942"/>
              <a:gd name="connsiteX12" fmla="*/ 0 w 8687063"/>
              <a:gd name="connsiteY12" fmla="*/ 109441 h 2383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687063" h="2383942">
                <a:moveTo>
                  <a:pt x="0" y="109441"/>
                </a:moveTo>
                <a:cubicBezTo>
                  <a:pt x="0" y="48998"/>
                  <a:pt x="48998" y="0"/>
                  <a:pt x="109441" y="0"/>
                </a:cubicBezTo>
                <a:lnTo>
                  <a:pt x="8577622" y="0"/>
                </a:lnTo>
                <a:cubicBezTo>
                  <a:pt x="8638065" y="0"/>
                  <a:pt x="8687063" y="48998"/>
                  <a:pt x="8687063" y="109441"/>
                </a:cubicBezTo>
                <a:lnTo>
                  <a:pt x="8687063" y="1368490"/>
                </a:lnTo>
                <a:cubicBezTo>
                  <a:pt x="8678674" y="1720306"/>
                  <a:pt x="8687126" y="2028726"/>
                  <a:pt x="8670284" y="2195172"/>
                </a:cubicBezTo>
                <a:cubicBezTo>
                  <a:pt x="8628275" y="2344840"/>
                  <a:pt x="8667104" y="2358775"/>
                  <a:pt x="8485343" y="2383942"/>
                </a:cubicBezTo>
                <a:lnTo>
                  <a:pt x="7344824" y="2371341"/>
                </a:lnTo>
                <a:cubicBezTo>
                  <a:pt x="7192488" y="2313314"/>
                  <a:pt x="7227378" y="2333590"/>
                  <a:pt x="7160266" y="2211950"/>
                </a:cubicBezTo>
                <a:cubicBezTo>
                  <a:pt x="7143488" y="1901558"/>
                  <a:pt x="7151877" y="1767334"/>
                  <a:pt x="7143488" y="1490498"/>
                </a:cubicBezTo>
                <a:lnTo>
                  <a:pt x="109441" y="1477931"/>
                </a:lnTo>
                <a:cubicBezTo>
                  <a:pt x="48998" y="1477931"/>
                  <a:pt x="0" y="1428933"/>
                  <a:pt x="0" y="1368490"/>
                </a:cubicBezTo>
                <a:lnTo>
                  <a:pt x="0" y="109441"/>
                </a:lnTo>
                <a:close/>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pic>
        <p:nvPicPr>
          <p:cNvPr id="17"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44499" b="31257"/>
          <a:stretch/>
        </p:blipFill>
        <p:spPr bwMode="auto">
          <a:xfrm>
            <a:off x="4598373" y="3404270"/>
            <a:ext cx="2632754" cy="11700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6" name="Picture 3"/>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54145" r="-608"/>
          <a:stretch/>
        </p:blipFill>
        <p:spPr bwMode="auto">
          <a:xfrm>
            <a:off x="356573" y="3826544"/>
            <a:ext cx="1509098" cy="6165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38296" y="3375695"/>
            <a:ext cx="1446142" cy="575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t="7262" b="7899"/>
          <a:stretch/>
        </p:blipFill>
        <p:spPr bwMode="auto">
          <a:xfrm>
            <a:off x="2147641" y="3350665"/>
            <a:ext cx="2217362" cy="12286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rotWithShape="1">
          <a:blip r:embed="rId7" cstate="print">
            <a:extLst>
              <a:ext uri="{28A0092B-C50C-407E-A947-70E740481C1C}">
                <a14:useLocalDpi xmlns:a14="http://schemas.microsoft.com/office/drawing/2010/main" xmlns="" val="0"/>
              </a:ext>
            </a:extLst>
          </a:blip>
          <a:srcRect l="50000" b="11299"/>
          <a:stretch/>
        </p:blipFill>
        <p:spPr bwMode="auto">
          <a:xfrm>
            <a:off x="7591464" y="3398291"/>
            <a:ext cx="1230273" cy="10194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1"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6468" t="84243" r="53570" b="1595"/>
          <a:stretch/>
        </p:blipFill>
        <p:spPr bwMode="auto">
          <a:xfrm>
            <a:off x="7591464" y="4398450"/>
            <a:ext cx="1230273" cy="10660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3" name="Rounded Rectangle 32"/>
          <p:cNvSpPr/>
          <p:nvPr/>
        </p:nvSpPr>
        <p:spPr>
          <a:xfrm>
            <a:off x="395536" y="3350665"/>
            <a:ext cx="1536029" cy="1223695"/>
          </a:xfrm>
          <a:prstGeom prst="roundRect">
            <a:avLst>
              <a:gd name="adj" fmla="val 7405"/>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34" name="Rounded Rectangle 33"/>
          <p:cNvSpPr/>
          <p:nvPr/>
        </p:nvSpPr>
        <p:spPr>
          <a:xfrm>
            <a:off x="2162683" y="3346983"/>
            <a:ext cx="2123568" cy="1227451"/>
          </a:xfrm>
          <a:prstGeom prst="roundRect">
            <a:avLst>
              <a:gd name="adj" fmla="val 7405"/>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36" name="Rounded Rectangle 35"/>
          <p:cNvSpPr/>
          <p:nvPr/>
        </p:nvSpPr>
        <p:spPr>
          <a:xfrm>
            <a:off x="4531697" y="3375695"/>
            <a:ext cx="2690571" cy="1203587"/>
          </a:xfrm>
          <a:prstGeom prst="roundRect">
            <a:avLst>
              <a:gd name="adj" fmla="val 7405"/>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37" name="Rounded Rectangle 36"/>
          <p:cNvSpPr/>
          <p:nvPr/>
        </p:nvSpPr>
        <p:spPr>
          <a:xfrm>
            <a:off x="7531099" y="3366954"/>
            <a:ext cx="1290638" cy="2097511"/>
          </a:xfrm>
          <a:prstGeom prst="roundRect">
            <a:avLst>
              <a:gd name="adj" fmla="val 7405"/>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25" name="Right Arrow 24"/>
          <p:cNvSpPr/>
          <p:nvPr/>
        </p:nvSpPr>
        <p:spPr>
          <a:xfrm>
            <a:off x="1884438" y="3616674"/>
            <a:ext cx="323850" cy="762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39" name="Right Arrow 38"/>
          <p:cNvSpPr/>
          <p:nvPr/>
        </p:nvSpPr>
        <p:spPr>
          <a:xfrm>
            <a:off x="4265689" y="3616674"/>
            <a:ext cx="323850" cy="762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40" name="Right Arrow 39"/>
          <p:cNvSpPr/>
          <p:nvPr/>
        </p:nvSpPr>
        <p:spPr>
          <a:xfrm>
            <a:off x="7207249" y="3616674"/>
            <a:ext cx="323850" cy="762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pic>
        <p:nvPicPr>
          <p:cNvPr id="2050" name="Picture 2"/>
          <p:cNvPicPr>
            <a:picLocks noChangeAspect="1" noChangeArrowheads="1"/>
          </p:cNvPicPr>
          <p:nvPr/>
        </p:nvPicPr>
        <p:blipFill rotWithShape="1">
          <a:blip r:embed="rId8" cstate="print">
            <a:extLst>
              <a:ext uri="{28A0092B-C50C-407E-A947-70E740481C1C}">
                <a14:useLocalDpi xmlns:a14="http://schemas.microsoft.com/office/drawing/2010/main" xmlns="" val="0"/>
              </a:ext>
            </a:extLst>
          </a:blip>
          <a:srcRect l="25493" t="30226" r="15490" b="41912"/>
          <a:stretch/>
        </p:blipFill>
        <p:spPr bwMode="auto">
          <a:xfrm>
            <a:off x="2254086" y="5093934"/>
            <a:ext cx="4555222" cy="12415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1" name="Picture 2"/>
          <p:cNvPicPr>
            <a:picLocks noChangeAspect="1" noChangeArrowheads="1"/>
          </p:cNvPicPr>
          <p:nvPr/>
        </p:nvPicPr>
        <p:blipFill rotWithShape="1">
          <a:blip r:embed="rId8" cstate="print">
            <a:extLst>
              <a:ext uri="{28A0092B-C50C-407E-A947-70E740481C1C}">
                <a14:useLocalDpi xmlns:a14="http://schemas.microsoft.com/office/drawing/2010/main" xmlns="" val="0"/>
              </a:ext>
            </a:extLst>
          </a:blip>
          <a:srcRect t="30226" r="79199" b="41912"/>
          <a:stretch/>
        </p:blipFill>
        <p:spPr bwMode="auto">
          <a:xfrm>
            <a:off x="296300" y="4757507"/>
            <a:ext cx="1605513" cy="12415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311945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28650" y="365127"/>
            <a:ext cx="7886700" cy="815974"/>
          </a:xfrm>
        </p:spPr>
        <p:txBody>
          <a:bodyPr>
            <a:noAutofit/>
          </a:bodyPr>
          <a:lstStyle/>
          <a:p>
            <a:pPr algn="ctr"/>
            <a:r>
              <a:rPr lang="es-ES" sz="2800" dirty="0"/>
              <a:t>CONSORTIUM DESCRIPTION</a:t>
            </a:r>
          </a:p>
        </p:txBody>
      </p:sp>
      <p:sp>
        <p:nvSpPr>
          <p:cNvPr id="3" name="2 Marcador de contenido"/>
          <p:cNvSpPr>
            <a:spLocks noGrp="1"/>
          </p:cNvSpPr>
          <p:nvPr>
            <p:ph idx="1"/>
          </p:nvPr>
        </p:nvSpPr>
        <p:spPr>
          <a:xfrm>
            <a:off x="628650" y="1331819"/>
            <a:ext cx="8285931" cy="4895850"/>
          </a:xfrm>
        </p:spPr>
        <p:txBody>
          <a:bodyPr>
            <a:normAutofit/>
          </a:bodyPr>
          <a:lstStyle/>
          <a:p>
            <a:pPr marL="0" indent="0" algn="just">
              <a:spcBef>
                <a:spcPts val="0"/>
              </a:spcBef>
              <a:buNone/>
            </a:pPr>
            <a:r>
              <a:rPr lang="en-US" sz="1600" b="1" dirty="0"/>
              <a:t>3. Centre National de la </a:t>
            </a:r>
            <a:r>
              <a:rPr lang="en-US" sz="1600" b="1" dirty="0" err="1"/>
              <a:t>Recherche</a:t>
            </a:r>
            <a:r>
              <a:rPr lang="en-US" sz="1600" b="1" dirty="0"/>
              <a:t> </a:t>
            </a:r>
            <a:r>
              <a:rPr lang="en-US" sz="1600" b="1" dirty="0" err="1"/>
              <a:t>Scientifique</a:t>
            </a:r>
            <a:r>
              <a:rPr lang="en-US" sz="1600" b="1" dirty="0"/>
              <a:t> (France) (CNRS</a:t>
            </a:r>
            <a:r>
              <a:rPr lang="en-US" sz="1600" b="1" dirty="0" smtClean="0"/>
              <a:t>)</a:t>
            </a:r>
            <a:r>
              <a:rPr lang="en-US" sz="1600" dirty="0" smtClean="0"/>
              <a:t>.</a:t>
            </a:r>
          </a:p>
          <a:p>
            <a:pPr marL="0" indent="0" algn="just">
              <a:spcBef>
                <a:spcPts val="0"/>
              </a:spcBef>
              <a:buNone/>
            </a:pPr>
            <a:r>
              <a:rPr lang="en-US" sz="1600" dirty="0" smtClean="0"/>
              <a:t>Expertise:</a:t>
            </a:r>
          </a:p>
          <a:p>
            <a:pPr marL="285750" indent="-285750" algn="just">
              <a:spcBef>
                <a:spcPts val="0"/>
              </a:spcBef>
            </a:pPr>
            <a:r>
              <a:rPr lang="en-US" sz="1600" dirty="0" smtClean="0"/>
              <a:t>Quantifying </a:t>
            </a:r>
            <a:r>
              <a:rPr lang="en-US" sz="1600" dirty="0"/>
              <a:t>and predicting how the climate change and increase of human activities affect water </a:t>
            </a:r>
            <a:r>
              <a:rPr lang="en-US" sz="1600" dirty="0" smtClean="0"/>
              <a:t>resources.</a:t>
            </a:r>
          </a:p>
          <a:p>
            <a:pPr marL="285750" indent="-285750" algn="just">
              <a:spcBef>
                <a:spcPts val="0"/>
              </a:spcBef>
            </a:pPr>
            <a:r>
              <a:rPr lang="en-US" sz="1600" dirty="0" smtClean="0"/>
              <a:t>Proposal </a:t>
            </a:r>
            <a:r>
              <a:rPr lang="en-US" sz="1600" dirty="0"/>
              <a:t>of the remediation </a:t>
            </a:r>
            <a:r>
              <a:rPr lang="en-US" sz="1600" dirty="0" smtClean="0"/>
              <a:t>methods to </a:t>
            </a:r>
            <a:r>
              <a:rPr lang="en-US" sz="1600" dirty="0"/>
              <a:t>reduce the runoff water contamination. </a:t>
            </a:r>
          </a:p>
        </p:txBody>
      </p:sp>
      <p:pic>
        <p:nvPicPr>
          <p:cNvPr id="4" name="1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5400000">
            <a:off x="6672001" y="3725625"/>
            <a:ext cx="2434954" cy="18262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Imagen 13" descr="IMG_0228.JPG"/>
          <p:cNvPicPr>
            <a:picLocks noChangeAspect="1"/>
          </p:cNvPicPr>
          <p:nvPr/>
        </p:nvPicPr>
        <p:blipFill rotWithShape="1">
          <a:blip r:embed="rId4" cstate="print">
            <a:extLst>
              <a:ext uri="{28A0092B-C50C-407E-A947-70E740481C1C}">
                <a14:useLocalDpi xmlns:a14="http://schemas.microsoft.com/office/drawing/2010/main" xmlns="" val="0"/>
              </a:ext>
            </a:extLst>
          </a:blip>
          <a:srcRect t="28416"/>
          <a:stretch/>
        </p:blipFill>
        <p:spPr>
          <a:xfrm>
            <a:off x="3342139" y="3421256"/>
            <a:ext cx="3401537" cy="24349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ounded Rectangle 7"/>
          <p:cNvSpPr/>
          <p:nvPr/>
        </p:nvSpPr>
        <p:spPr>
          <a:xfrm>
            <a:off x="704850" y="3224115"/>
            <a:ext cx="8296538" cy="2829237"/>
          </a:xfrm>
          <a:prstGeom prst="roundRect">
            <a:avLst>
              <a:gd name="adj" fmla="val 7405"/>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pic>
        <p:nvPicPr>
          <p:cNvPr id="14" name="Picture 2"/>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18585" t="64649" r="57449" b="1604"/>
          <a:stretch/>
        </p:blipFill>
        <p:spPr bwMode="auto">
          <a:xfrm>
            <a:off x="704850" y="3582222"/>
            <a:ext cx="2550078" cy="20719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31194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28650" y="365127"/>
            <a:ext cx="7886700" cy="815974"/>
          </a:xfrm>
        </p:spPr>
        <p:txBody>
          <a:bodyPr>
            <a:noAutofit/>
          </a:bodyPr>
          <a:lstStyle/>
          <a:p>
            <a:pPr algn="ctr"/>
            <a:r>
              <a:rPr lang="es-ES" sz="2800" dirty="0"/>
              <a:t>CONSORTIUM DESCRIPTION</a:t>
            </a:r>
          </a:p>
        </p:txBody>
      </p:sp>
      <p:sp>
        <p:nvSpPr>
          <p:cNvPr id="3" name="2 Marcador de contenido"/>
          <p:cNvSpPr>
            <a:spLocks noGrp="1"/>
          </p:cNvSpPr>
          <p:nvPr>
            <p:ph idx="1"/>
          </p:nvPr>
        </p:nvSpPr>
        <p:spPr>
          <a:xfrm>
            <a:off x="628650" y="1331819"/>
            <a:ext cx="8285931" cy="4895850"/>
          </a:xfrm>
        </p:spPr>
        <p:txBody>
          <a:bodyPr>
            <a:normAutofit/>
          </a:bodyPr>
          <a:lstStyle/>
          <a:p>
            <a:pPr marL="0" indent="0" algn="just">
              <a:spcBef>
                <a:spcPts val="0"/>
              </a:spcBef>
              <a:buNone/>
            </a:pPr>
            <a:r>
              <a:rPr lang="en-US" sz="1600" b="1" dirty="0"/>
              <a:t>4. Department of Water management of Delft University of Technology (</a:t>
            </a:r>
            <a:r>
              <a:rPr lang="en-US" sz="1600" b="1" dirty="0" smtClean="0"/>
              <a:t>Netherlands) </a:t>
            </a:r>
            <a:r>
              <a:rPr lang="en-US" sz="1600" b="1" dirty="0"/>
              <a:t>(TUD). </a:t>
            </a:r>
            <a:endParaRPr lang="en-US" sz="1600" b="1" dirty="0" smtClean="0"/>
          </a:p>
          <a:p>
            <a:pPr marL="0" indent="0" algn="just">
              <a:spcBef>
                <a:spcPts val="0"/>
              </a:spcBef>
              <a:buNone/>
            </a:pPr>
            <a:r>
              <a:rPr lang="en-US" sz="1600" dirty="0" smtClean="0"/>
              <a:t>Expertise:</a:t>
            </a:r>
          </a:p>
          <a:p>
            <a:pPr marL="285750" indent="-285750" algn="just">
              <a:spcBef>
                <a:spcPts val="0"/>
              </a:spcBef>
            </a:pPr>
            <a:r>
              <a:rPr lang="en-US" sz="1600" dirty="0" smtClean="0"/>
              <a:t>Innovative </a:t>
            </a:r>
            <a:r>
              <a:rPr lang="en-US" sz="1600" dirty="0"/>
              <a:t>hydrological measurement and monitoring techniques </a:t>
            </a:r>
            <a:r>
              <a:rPr lang="en-US" sz="1600" dirty="0" smtClean="0"/>
              <a:t>(DNA, DNA-tagged micro-particles)</a:t>
            </a:r>
          </a:p>
          <a:p>
            <a:pPr marL="285750" indent="-285750" algn="just">
              <a:spcBef>
                <a:spcPts val="0"/>
              </a:spcBef>
            </a:pPr>
            <a:r>
              <a:rPr lang="en-US" sz="1600" dirty="0" smtClean="0"/>
              <a:t>Quantification </a:t>
            </a:r>
            <a:r>
              <a:rPr lang="en-US" sz="1600" dirty="0"/>
              <a:t>of preferential flow paths in soil hydrology and groundwater recharge</a:t>
            </a:r>
            <a:r>
              <a:rPr lang="en-US" sz="1600" dirty="0" smtClean="0"/>
              <a:t>.</a:t>
            </a:r>
          </a:p>
          <a:p>
            <a:pPr marL="285750" indent="-285750" algn="just">
              <a:spcBef>
                <a:spcPts val="0"/>
              </a:spcBef>
            </a:pPr>
            <a:r>
              <a:rPr lang="en-US" sz="1600" dirty="0" smtClean="0"/>
              <a:t>Full-scale </a:t>
            </a:r>
            <a:r>
              <a:rPr lang="en-US" sz="1600" dirty="0"/>
              <a:t>experimental facility called “</a:t>
            </a:r>
            <a:r>
              <a:rPr lang="en-US" sz="1600" dirty="0" err="1"/>
              <a:t>WaterStreet</a:t>
            </a:r>
            <a:r>
              <a:rPr lang="en-US" sz="1600" dirty="0" smtClean="0"/>
              <a:t>”, </a:t>
            </a:r>
            <a:r>
              <a:rPr lang="en-US" sz="1600" dirty="0"/>
              <a:t>show-case </a:t>
            </a:r>
            <a:r>
              <a:rPr lang="en-US" sz="1600" dirty="0" smtClean="0"/>
              <a:t>for urban </a:t>
            </a:r>
            <a:r>
              <a:rPr lang="en-US" sz="1600" dirty="0"/>
              <a:t>water </a:t>
            </a:r>
            <a:r>
              <a:rPr lang="en-US" sz="1600" dirty="0" smtClean="0"/>
              <a:t>management.</a:t>
            </a:r>
            <a:endParaRPr lang="en-US" sz="1600" dirty="0"/>
          </a:p>
        </p:txBody>
      </p:sp>
      <p:sp>
        <p:nvSpPr>
          <p:cNvPr id="5" name="Rounded Rectangle 12">
            <a:extLst>
              <a:ext uri="{FF2B5EF4-FFF2-40B4-BE49-F238E27FC236}">
                <a16:creationId xmlns="" xmlns:a16="http://schemas.microsoft.com/office/drawing/2014/main" id="{429B3ECD-8114-4F75-87C2-DB4B04E912EF}"/>
              </a:ext>
            </a:extLst>
          </p:cNvPr>
          <p:cNvSpPr/>
          <p:nvPr/>
        </p:nvSpPr>
        <p:spPr>
          <a:xfrm>
            <a:off x="655014" y="3252690"/>
            <a:ext cx="4606636" cy="2829237"/>
          </a:xfrm>
          <a:prstGeom prst="roundRect">
            <a:avLst>
              <a:gd name="adj" fmla="val 8345"/>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 xmlns:a16="http://schemas.microsoft.com/office/drawing/2014/main" id="{4B70E598-5CBC-471C-99B4-1B85768578BA}"/>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5691" t="6747" r="5129" b="8400"/>
          <a:stretch/>
        </p:blipFill>
        <p:spPr>
          <a:xfrm>
            <a:off x="919273" y="3280130"/>
            <a:ext cx="1774490" cy="671869"/>
          </a:xfrm>
          <a:prstGeom prst="rect">
            <a:avLst/>
          </a:prstGeom>
        </p:spPr>
      </p:pic>
      <p:pic>
        <p:nvPicPr>
          <p:cNvPr id="7" name="Picture 15">
            <a:extLst>
              <a:ext uri="{FF2B5EF4-FFF2-40B4-BE49-F238E27FC236}">
                <a16:creationId xmlns="" xmlns:a16="http://schemas.microsoft.com/office/drawing/2014/main" id="{BBE60554-FC56-4150-A0E8-3F0B0BE81A41}"/>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80949" y="3946099"/>
            <a:ext cx="581832" cy="3054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ounded Rectangle 24">
            <a:extLst>
              <a:ext uri="{FF2B5EF4-FFF2-40B4-BE49-F238E27FC236}">
                <a16:creationId xmlns="" xmlns:a16="http://schemas.microsoft.com/office/drawing/2014/main" id="{B63292F1-A8DE-48FC-ABC1-9A6611971A54}"/>
              </a:ext>
            </a:extLst>
          </p:cNvPr>
          <p:cNvSpPr/>
          <p:nvPr/>
        </p:nvSpPr>
        <p:spPr>
          <a:xfrm>
            <a:off x="2996091" y="3324063"/>
            <a:ext cx="2190040" cy="2657193"/>
          </a:xfrm>
          <a:prstGeom prst="roundRect">
            <a:avLst>
              <a:gd name="adj" fmla="val 9270"/>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sz="1100" dirty="0">
                <a:solidFill>
                  <a:schemeClr val="tx2"/>
                </a:solidFill>
              </a:rPr>
              <a:t>Main responsibilities</a:t>
            </a:r>
          </a:p>
          <a:p>
            <a:pPr marL="177800" indent="-177800">
              <a:buFont typeface="Wingdings" panose="05000000000000000000" pitchFamily="2" charset="2"/>
              <a:buChar char="§"/>
            </a:pPr>
            <a:r>
              <a:rPr lang="x-none" sz="1100" dirty="0">
                <a:solidFill>
                  <a:schemeClr val="tx2"/>
                </a:solidFill>
              </a:rPr>
              <a:t>C</a:t>
            </a:r>
            <a:r>
              <a:rPr lang="en-GB" sz="1100" dirty="0" err="1">
                <a:solidFill>
                  <a:schemeClr val="tx2"/>
                </a:solidFill>
              </a:rPr>
              <a:t>haracterization</a:t>
            </a:r>
            <a:r>
              <a:rPr lang="en-GB" sz="1100" dirty="0">
                <a:solidFill>
                  <a:schemeClr val="tx2"/>
                </a:solidFill>
              </a:rPr>
              <a:t> and functionalisation of nanoparticles </a:t>
            </a:r>
            <a:endParaRPr lang="x-none" sz="1100" dirty="0">
              <a:solidFill>
                <a:schemeClr val="tx2"/>
              </a:solidFill>
            </a:endParaRPr>
          </a:p>
          <a:p>
            <a:pPr marL="177800" indent="-177800">
              <a:buFont typeface="Wingdings" panose="05000000000000000000" pitchFamily="2" charset="2"/>
              <a:buChar char="§"/>
            </a:pPr>
            <a:r>
              <a:rPr lang="x-none" sz="1100" dirty="0">
                <a:solidFill>
                  <a:schemeClr val="tx2"/>
                </a:solidFill>
              </a:rPr>
              <a:t>Transport c</a:t>
            </a:r>
            <a:r>
              <a:rPr lang="en-GB" sz="1100" dirty="0">
                <a:solidFill>
                  <a:schemeClr val="tx2"/>
                </a:solidFill>
              </a:rPr>
              <a:t>h</a:t>
            </a:r>
            <a:r>
              <a:rPr lang="x-none" sz="1100" dirty="0">
                <a:solidFill>
                  <a:schemeClr val="tx2"/>
                </a:solidFill>
              </a:rPr>
              <a:t>a</a:t>
            </a:r>
            <a:r>
              <a:rPr lang="en-GB" sz="1100" dirty="0">
                <a:solidFill>
                  <a:schemeClr val="tx2"/>
                </a:solidFill>
              </a:rPr>
              <a:t>r</a:t>
            </a:r>
            <a:r>
              <a:rPr lang="x-none" sz="1100" dirty="0">
                <a:solidFill>
                  <a:schemeClr val="tx2"/>
                </a:solidFill>
              </a:rPr>
              <a:t>a</a:t>
            </a:r>
            <a:r>
              <a:rPr lang="en-GB" sz="1100" dirty="0">
                <a:solidFill>
                  <a:schemeClr val="tx2"/>
                </a:solidFill>
              </a:rPr>
              <a:t>c</a:t>
            </a:r>
            <a:r>
              <a:rPr lang="x-none" sz="1100" dirty="0">
                <a:solidFill>
                  <a:schemeClr val="tx2"/>
                </a:solidFill>
              </a:rPr>
              <a:t>t</a:t>
            </a:r>
            <a:r>
              <a:rPr lang="en-GB" sz="1100" dirty="0">
                <a:solidFill>
                  <a:schemeClr val="tx2"/>
                </a:solidFill>
              </a:rPr>
              <a:t>e</a:t>
            </a:r>
            <a:r>
              <a:rPr lang="x-none" sz="1100" dirty="0">
                <a:solidFill>
                  <a:schemeClr val="tx2"/>
                </a:solidFill>
              </a:rPr>
              <a:t>r</a:t>
            </a:r>
            <a:r>
              <a:rPr lang="en-GB" sz="1100" dirty="0" err="1">
                <a:solidFill>
                  <a:schemeClr val="tx2"/>
                </a:solidFill>
              </a:rPr>
              <a:t>i</a:t>
            </a:r>
            <a:r>
              <a:rPr lang="x-none" sz="1100" dirty="0">
                <a:solidFill>
                  <a:schemeClr val="tx2"/>
                </a:solidFill>
              </a:rPr>
              <a:t>s</a:t>
            </a:r>
            <a:r>
              <a:rPr lang="en-GB" sz="1100" dirty="0">
                <a:solidFill>
                  <a:schemeClr val="tx2"/>
                </a:solidFill>
              </a:rPr>
              <a:t>a</a:t>
            </a:r>
            <a:r>
              <a:rPr lang="x-none" sz="1100" dirty="0">
                <a:solidFill>
                  <a:schemeClr val="tx2"/>
                </a:solidFill>
              </a:rPr>
              <a:t>t</a:t>
            </a:r>
            <a:r>
              <a:rPr lang="en-GB" sz="1100" dirty="0" err="1">
                <a:solidFill>
                  <a:schemeClr val="tx2"/>
                </a:solidFill>
              </a:rPr>
              <a:t>i</a:t>
            </a:r>
            <a:r>
              <a:rPr lang="x-none" sz="1100" dirty="0">
                <a:solidFill>
                  <a:schemeClr val="tx2"/>
                </a:solidFill>
              </a:rPr>
              <a:t>o</a:t>
            </a:r>
            <a:r>
              <a:rPr lang="en-GB" sz="1100" dirty="0">
                <a:solidFill>
                  <a:schemeClr val="tx2"/>
                </a:solidFill>
              </a:rPr>
              <a:t>n</a:t>
            </a:r>
            <a:r>
              <a:rPr lang="x-none" sz="1100" dirty="0">
                <a:solidFill>
                  <a:schemeClr val="tx2"/>
                </a:solidFill>
              </a:rPr>
              <a:t> </a:t>
            </a:r>
            <a:r>
              <a:rPr lang="en-GB" sz="1100" dirty="0" err="1">
                <a:solidFill>
                  <a:schemeClr val="tx2"/>
                </a:solidFill>
              </a:rPr>
              <a:t>i</a:t>
            </a:r>
            <a:r>
              <a:rPr lang="x-none" sz="1100" dirty="0">
                <a:solidFill>
                  <a:schemeClr val="tx2"/>
                </a:solidFill>
              </a:rPr>
              <a:t>n </a:t>
            </a:r>
            <a:r>
              <a:rPr lang="en-GB" sz="1100" dirty="0">
                <a:solidFill>
                  <a:schemeClr val="tx2"/>
                </a:solidFill>
              </a:rPr>
              <a:t>p</a:t>
            </a:r>
            <a:r>
              <a:rPr lang="x-none" sz="1100" dirty="0">
                <a:solidFill>
                  <a:schemeClr val="tx2"/>
                </a:solidFill>
              </a:rPr>
              <a:t>o</a:t>
            </a:r>
            <a:r>
              <a:rPr lang="en-GB" sz="1100" dirty="0">
                <a:solidFill>
                  <a:schemeClr val="tx2"/>
                </a:solidFill>
              </a:rPr>
              <a:t>r</a:t>
            </a:r>
            <a:r>
              <a:rPr lang="x-none" sz="1100" dirty="0">
                <a:solidFill>
                  <a:schemeClr val="tx2"/>
                </a:solidFill>
              </a:rPr>
              <a:t>o</a:t>
            </a:r>
            <a:r>
              <a:rPr lang="en-GB" sz="1100" dirty="0">
                <a:solidFill>
                  <a:schemeClr val="tx2"/>
                </a:solidFill>
              </a:rPr>
              <a:t>u</a:t>
            </a:r>
            <a:r>
              <a:rPr lang="x-none" sz="1100" dirty="0">
                <a:solidFill>
                  <a:schemeClr val="tx2"/>
                </a:solidFill>
              </a:rPr>
              <a:t>s </a:t>
            </a:r>
            <a:r>
              <a:rPr lang="en-GB" sz="1100" dirty="0">
                <a:solidFill>
                  <a:schemeClr val="tx2"/>
                </a:solidFill>
              </a:rPr>
              <a:t>m</a:t>
            </a:r>
            <a:r>
              <a:rPr lang="x-none" sz="1100" dirty="0">
                <a:solidFill>
                  <a:schemeClr val="tx2"/>
                </a:solidFill>
              </a:rPr>
              <a:t>e</a:t>
            </a:r>
            <a:r>
              <a:rPr lang="en-GB" sz="1100" dirty="0">
                <a:solidFill>
                  <a:schemeClr val="tx2"/>
                </a:solidFill>
              </a:rPr>
              <a:t>d</a:t>
            </a:r>
            <a:r>
              <a:rPr lang="x-none" sz="1100" dirty="0" err="1">
                <a:solidFill>
                  <a:schemeClr val="tx2"/>
                </a:solidFill>
              </a:rPr>
              <a:t>i</a:t>
            </a:r>
            <a:r>
              <a:rPr lang="en-GB" sz="1100" dirty="0">
                <a:solidFill>
                  <a:schemeClr val="tx2"/>
                </a:solidFill>
              </a:rPr>
              <a:t>a</a:t>
            </a:r>
            <a:r>
              <a:rPr lang="x-none" sz="1100" dirty="0">
                <a:solidFill>
                  <a:schemeClr val="tx2"/>
                </a:solidFill>
              </a:rPr>
              <a:t> </a:t>
            </a:r>
            <a:r>
              <a:rPr lang="en-GB" sz="1100" dirty="0">
                <a:solidFill>
                  <a:schemeClr val="tx2"/>
                </a:solidFill>
              </a:rPr>
              <a:t>a</a:t>
            </a:r>
            <a:r>
              <a:rPr lang="x-none" sz="1100" dirty="0" err="1">
                <a:solidFill>
                  <a:schemeClr val="tx2"/>
                </a:solidFill>
              </a:rPr>
              <a:t>nd</a:t>
            </a:r>
            <a:r>
              <a:rPr lang="x-none" sz="1100" dirty="0">
                <a:solidFill>
                  <a:schemeClr val="tx2"/>
                </a:solidFill>
              </a:rPr>
              <a:t> surface water</a:t>
            </a:r>
          </a:p>
          <a:p>
            <a:pPr marL="177800" indent="-177800">
              <a:buFont typeface="Wingdings" panose="05000000000000000000" pitchFamily="2" charset="2"/>
              <a:buChar char="§"/>
            </a:pPr>
            <a:r>
              <a:rPr lang="en-US" sz="1100" dirty="0">
                <a:solidFill>
                  <a:schemeClr val="tx2"/>
                </a:solidFill>
              </a:rPr>
              <a:t>Organization of</a:t>
            </a:r>
            <a:r>
              <a:rPr lang="x-none" sz="1100" dirty="0">
                <a:solidFill>
                  <a:schemeClr val="tx2"/>
                </a:solidFill>
              </a:rPr>
              <a:t> e</a:t>
            </a:r>
            <a:r>
              <a:rPr lang="en-GB" sz="1100" dirty="0">
                <a:solidFill>
                  <a:schemeClr val="tx2"/>
                </a:solidFill>
              </a:rPr>
              <a:t>x</a:t>
            </a:r>
            <a:r>
              <a:rPr lang="x-none" sz="1100" dirty="0">
                <a:solidFill>
                  <a:schemeClr val="tx2"/>
                </a:solidFill>
              </a:rPr>
              <a:t>p</a:t>
            </a:r>
            <a:r>
              <a:rPr lang="en-GB" sz="1100" dirty="0">
                <a:solidFill>
                  <a:schemeClr val="tx2"/>
                </a:solidFill>
              </a:rPr>
              <a:t>e</a:t>
            </a:r>
            <a:r>
              <a:rPr lang="x-none" sz="1100" dirty="0">
                <a:solidFill>
                  <a:schemeClr val="tx2"/>
                </a:solidFill>
              </a:rPr>
              <a:t>r</a:t>
            </a:r>
            <a:r>
              <a:rPr lang="en-GB" sz="1100" dirty="0" err="1">
                <a:solidFill>
                  <a:schemeClr val="tx2"/>
                </a:solidFill>
              </a:rPr>
              <a:t>i</a:t>
            </a:r>
            <a:r>
              <a:rPr lang="x-none" sz="1100" dirty="0">
                <a:solidFill>
                  <a:schemeClr val="tx2"/>
                </a:solidFill>
              </a:rPr>
              <a:t>m</a:t>
            </a:r>
            <a:r>
              <a:rPr lang="en-GB" sz="1100" dirty="0">
                <a:solidFill>
                  <a:schemeClr val="tx2"/>
                </a:solidFill>
              </a:rPr>
              <a:t>e</a:t>
            </a:r>
            <a:r>
              <a:rPr lang="x-none" sz="1100" dirty="0">
                <a:solidFill>
                  <a:schemeClr val="tx2"/>
                </a:solidFill>
              </a:rPr>
              <a:t>n</a:t>
            </a:r>
            <a:r>
              <a:rPr lang="en-GB" sz="1100" dirty="0">
                <a:solidFill>
                  <a:schemeClr val="tx2"/>
                </a:solidFill>
              </a:rPr>
              <a:t>t</a:t>
            </a:r>
            <a:r>
              <a:rPr lang="x-none" sz="1100" dirty="0">
                <a:solidFill>
                  <a:schemeClr val="tx2"/>
                </a:solidFill>
              </a:rPr>
              <a:t> </a:t>
            </a:r>
            <a:r>
              <a:rPr lang="en-GB" sz="1100" dirty="0" err="1">
                <a:solidFill>
                  <a:schemeClr val="tx2"/>
                </a:solidFill>
              </a:rPr>
              <a:t>i</a:t>
            </a:r>
            <a:r>
              <a:rPr lang="x-none" sz="1100" dirty="0">
                <a:solidFill>
                  <a:schemeClr val="tx2"/>
                </a:solidFill>
              </a:rPr>
              <a:t>n </a:t>
            </a:r>
            <a:r>
              <a:rPr lang="en-GB" sz="1100" dirty="0">
                <a:solidFill>
                  <a:schemeClr val="tx2"/>
                </a:solidFill>
              </a:rPr>
              <a:t>O</a:t>
            </a:r>
            <a:r>
              <a:rPr lang="x-none" sz="1100" dirty="0">
                <a:solidFill>
                  <a:schemeClr val="tx2"/>
                </a:solidFill>
              </a:rPr>
              <a:t>p</a:t>
            </a:r>
            <a:r>
              <a:rPr lang="en-GB" sz="1100" dirty="0">
                <a:solidFill>
                  <a:schemeClr val="tx2"/>
                </a:solidFill>
              </a:rPr>
              <a:t>e</a:t>
            </a:r>
            <a:r>
              <a:rPr lang="x-none" sz="1100" dirty="0">
                <a:solidFill>
                  <a:schemeClr val="tx2"/>
                </a:solidFill>
              </a:rPr>
              <a:t>n-</a:t>
            </a:r>
            <a:r>
              <a:rPr lang="en-GB" sz="1100" dirty="0">
                <a:solidFill>
                  <a:schemeClr val="tx2"/>
                </a:solidFill>
              </a:rPr>
              <a:t>A</a:t>
            </a:r>
            <a:r>
              <a:rPr lang="x-none" sz="1100" dirty="0" err="1">
                <a:solidFill>
                  <a:schemeClr val="tx2"/>
                </a:solidFill>
              </a:rPr>
              <a:t>i</a:t>
            </a:r>
            <a:r>
              <a:rPr lang="en-GB" sz="1100" dirty="0">
                <a:solidFill>
                  <a:schemeClr val="tx2"/>
                </a:solidFill>
              </a:rPr>
              <a:t>r</a:t>
            </a:r>
            <a:r>
              <a:rPr lang="x-none" sz="1100" dirty="0">
                <a:solidFill>
                  <a:schemeClr val="tx2"/>
                </a:solidFill>
              </a:rPr>
              <a:t> </a:t>
            </a:r>
            <a:r>
              <a:rPr lang="en-GB" sz="1100" dirty="0">
                <a:solidFill>
                  <a:schemeClr val="tx2"/>
                </a:solidFill>
              </a:rPr>
              <a:t>L</a:t>
            </a:r>
            <a:r>
              <a:rPr lang="x-none" sz="1100" dirty="0">
                <a:solidFill>
                  <a:schemeClr val="tx2"/>
                </a:solidFill>
              </a:rPr>
              <a:t>a</a:t>
            </a:r>
            <a:r>
              <a:rPr lang="en-GB" sz="1100" dirty="0">
                <a:solidFill>
                  <a:schemeClr val="tx2"/>
                </a:solidFill>
              </a:rPr>
              <a:t>b</a:t>
            </a:r>
            <a:r>
              <a:rPr lang="x-none" sz="1100" dirty="0">
                <a:solidFill>
                  <a:schemeClr val="tx2"/>
                </a:solidFill>
              </a:rPr>
              <a:t> </a:t>
            </a:r>
            <a:r>
              <a:rPr lang="en-GB" sz="1100" dirty="0">
                <a:solidFill>
                  <a:schemeClr val="tx2"/>
                </a:solidFill>
              </a:rPr>
              <a:t>W</a:t>
            </a:r>
            <a:r>
              <a:rPr lang="x-none" sz="1100" dirty="0">
                <a:solidFill>
                  <a:schemeClr val="tx2"/>
                </a:solidFill>
              </a:rPr>
              <a:t>a</a:t>
            </a:r>
            <a:r>
              <a:rPr lang="en-GB" sz="1100" dirty="0">
                <a:solidFill>
                  <a:schemeClr val="tx2"/>
                </a:solidFill>
              </a:rPr>
              <a:t>t</a:t>
            </a:r>
            <a:r>
              <a:rPr lang="x-none" sz="1100" dirty="0">
                <a:solidFill>
                  <a:schemeClr val="tx2"/>
                </a:solidFill>
              </a:rPr>
              <a:t>e</a:t>
            </a:r>
            <a:r>
              <a:rPr lang="en-GB" sz="1100" dirty="0">
                <a:solidFill>
                  <a:schemeClr val="tx2"/>
                </a:solidFill>
              </a:rPr>
              <a:t>r</a:t>
            </a:r>
            <a:r>
              <a:rPr lang="x-none" sz="1100" dirty="0">
                <a:solidFill>
                  <a:schemeClr val="tx2"/>
                </a:solidFill>
              </a:rPr>
              <a:t>S</a:t>
            </a:r>
            <a:r>
              <a:rPr lang="en-GB" sz="1100" dirty="0">
                <a:solidFill>
                  <a:schemeClr val="tx2"/>
                </a:solidFill>
              </a:rPr>
              <a:t>T</a:t>
            </a:r>
            <a:r>
              <a:rPr lang="x-none" sz="1100" dirty="0">
                <a:solidFill>
                  <a:schemeClr val="tx2"/>
                </a:solidFill>
              </a:rPr>
              <a:t>r</a:t>
            </a:r>
            <a:r>
              <a:rPr lang="en-GB" sz="1100" dirty="0">
                <a:solidFill>
                  <a:schemeClr val="tx2"/>
                </a:solidFill>
              </a:rPr>
              <a:t>e</a:t>
            </a:r>
            <a:r>
              <a:rPr lang="x-none" sz="1100" dirty="0">
                <a:solidFill>
                  <a:schemeClr val="tx2"/>
                </a:solidFill>
              </a:rPr>
              <a:t>e</a:t>
            </a:r>
            <a:r>
              <a:rPr lang="en-GB" sz="1100" dirty="0">
                <a:solidFill>
                  <a:schemeClr val="tx2"/>
                </a:solidFill>
              </a:rPr>
              <a:t>t</a:t>
            </a:r>
            <a:r>
              <a:rPr lang="x-none" sz="1100" dirty="0">
                <a:solidFill>
                  <a:schemeClr val="tx2"/>
                </a:solidFill>
              </a:rPr>
              <a:t>, </a:t>
            </a:r>
            <a:r>
              <a:rPr lang="en-GB" sz="1100" dirty="0">
                <a:solidFill>
                  <a:schemeClr val="tx2"/>
                </a:solidFill>
              </a:rPr>
              <a:t>a</a:t>
            </a:r>
            <a:r>
              <a:rPr lang="x-none" sz="1100" dirty="0">
                <a:solidFill>
                  <a:schemeClr val="tx2"/>
                </a:solidFill>
              </a:rPr>
              <a:t> </a:t>
            </a:r>
            <a:r>
              <a:rPr lang="en-GB" sz="1100" dirty="0">
                <a:solidFill>
                  <a:schemeClr val="tx2"/>
                </a:solidFill>
              </a:rPr>
              <a:t>f</a:t>
            </a:r>
            <a:r>
              <a:rPr lang="x-none" sz="1100" dirty="0">
                <a:solidFill>
                  <a:schemeClr val="tx2"/>
                </a:solidFill>
              </a:rPr>
              <a:t>u</a:t>
            </a:r>
            <a:r>
              <a:rPr lang="en-GB" sz="1100" dirty="0">
                <a:solidFill>
                  <a:schemeClr val="tx2"/>
                </a:solidFill>
              </a:rPr>
              <a:t>l</a:t>
            </a:r>
            <a:r>
              <a:rPr lang="x-none" sz="1100" dirty="0">
                <a:solidFill>
                  <a:schemeClr val="tx2"/>
                </a:solidFill>
              </a:rPr>
              <a:t>l-</a:t>
            </a:r>
            <a:r>
              <a:rPr lang="en-GB" sz="1100" dirty="0">
                <a:solidFill>
                  <a:schemeClr val="tx2"/>
                </a:solidFill>
              </a:rPr>
              <a:t>s</a:t>
            </a:r>
            <a:r>
              <a:rPr lang="x-none" sz="1100" dirty="0">
                <a:solidFill>
                  <a:schemeClr val="tx2"/>
                </a:solidFill>
              </a:rPr>
              <a:t>c</a:t>
            </a:r>
            <a:r>
              <a:rPr lang="en-GB" sz="1100" dirty="0">
                <a:solidFill>
                  <a:schemeClr val="tx2"/>
                </a:solidFill>
              </a:rPr>
              <a:t>a</a:t>
            </a:r>
            <a:r>
              <a:rPr lang="x-none" sz="1100" dirty="0">
                <a:solidFill>
                  <a:schemeClr val="tx2"/>
                </a:solidFill>
              </a:rPr>
              <a:t>l</a:t>
            </a:r>
            <a:r>
              <a:rPr lang="en-GB" sz="1100" dirty="0">
                <a:solidFill>
                  <a:schemeClr val="tx2"/>
                </a:solidFill>
              </a:rPr>
              <a:t>e</a:t>
            </a:r>
            <a:r>
              <a:rPr lang="x-none" sz="1100" dirty="0">
                <a:solidFill>
                  <a:schemeClr val="tx2"/>
                </a:solidFill>
              </a:rPr>
              <a:t> </a:t>
            </a:r>
            <a:r>
              <a:rPr lang="en-GB" sz="1100" dirty="0">
                <a:solidFill>
                  <a:schemeClr val="tx2"/>
                </a:solidFill>
              </a:rPr>
              <a:t>t</a:t>
            </a:r>
            <a:r>
              <a:rPr lang="x-none" sz="1100" dirty="0">
                <a:solidFill>
                  <a:schemeClr val="tx2"/>
                </a:solidFill>
              </a:rPr>
              <a:t>e</a:t>
            </a:r>
            <a:r>
              <a:rPr lang="en-GB" sz="1100" dirty="0">
                <a:solidFill>
                  <a:schemeClr val="tx2"/>
                </a:solidFill>
              </a:rPr>
              <a:t>s</a:t>
            </a:r>
            <a:r>
              <a:rPr lang="x-none" sz="1100" dirty="0">
                <a:solidFill>
                  <a:schemeClr val="tx2"/>
                </a:solidFill>
              </a:rPr>
              <a:t>t</a:t>
            </a:r>
            <a:r>
              <a:rPr lang="en-GB" sz="1100" dirty="0" err="1">
                <a:solidFill>
                  <a:schemeClr val="tx2"/>
                </a:solidFill>
              </a:rPr>
              <a:t>i</a:t>
            </a:r>
            <a:r>
              <a:rPr lang="x-none" sz="1100" dirty="0">
                <a:solidFill>
                  <a:schemeClr val="tx2"/>
                </a:solidFill>
              </a:rPr>
              <a:t>n</a:t>
            </a:r>
            <a:r>
              <a:rPr lang="en-GB" sz="1100" dirty="0">
                <a:solidFill>
                  <a:schemeClr val="tx2"/>
                </a:solidFill>
              </a:rPr>
              <a:t>g</a:t>
            </a:r>
            <a:r>
              <a:rPr lang="x-none" sz="1100" dirty="0">
                <a:solidFill>
                  <a:schemeClr val="tx2"/>
                </a:solidFill>
              </a:rPr>
              <a:t> </a:t>
            </a:r>
            <a:r>
              <a:rPr lang="en-GB" sz="1100" dirty="0">
                <a:solidFill>
                  <a:schemeClr val="tx2"/>
                </a:solidFill>
              </a:rPr>
              <a:t>a</a:t>
            </a:r>
            <a:r>
              <a:rPr lang="x-none" sz="1100" dirty="0">
                <a:solidFill>
                  <a:schemeClr val="tx2"/>
                </a:solidFill>
              </a:rPr>
              <a:t>n</a:t>
            </a:r>
            <a:r>
              <a:rPr lang="en-GB" sz="1100" dirty="0">
                <a:solidFill>
                  <a:schemeClr val="tx2"/>
                </a:solidFill>
              </a:rPr>
              <a:t>d</a:t>
            </a:r>
            <a:r>
              <a:rPr lang="x-none" sz="1100" dirty="0">
                <a:solidFill>
                  <a:schemeClr val="tx2"/>
                </a:solidFill>
              </a:rPr>
              <a:t> </a:t>
            </a:r>
            <a:r>
              <a:rPr lang="en-GB" sz="1100" dirty="0">
                <a:solidFill>
                  <a:schemeClr val="tx2"/>
                </a:solidFill>
              </a:rPr>
              <a:t>d</a:t>
            </a:r>
            <a:r>
              <a:rPr lang="x-none" sz="1100" dirty="0">
                <a:solidFill>
                  <a:schemeClr val="tx2"/>
                </a:solidFill>
              </a:rPr>
              <a:t>e</a:t>
            </a:r>
            <a:r>
              <a:rPr lang="en-GB" sz="1100" dirty="0">
                <a:solidFill>
                  <a:schemeClr val="tx2"/>
                </a:solidFill>
              </a:rPr>
              <a:t>m</a:t>
            </a:r>
            <a:r>
              <a:rPr lang="x-none" sz="1100" dirty="0">
                <a:solidFill>
                  <a:schemeClr val="tx2"/>
                </a:solidFill>
              </a:rPr>
              <a:t>o</a:t>
            </a:r>
            <a:r>
              <a:rPr lang="en-GB" sz="1100" dirty="0">
                <a:solidFill>
                  <a:schemeClr val="tx2"/>
                </a:solidFill>
              </a:rPr>
              <a:t>n</a:t>
            </a:r>
            <a:r>
              <a:rPr lang="x-none" sz="1100" dirty="0">
                <a:solidFill>
                  <a:schemeClr val="tx2"/>
                </a:solidFill>
              </a:rPr>
              <a:t>s</a:t>
            </a:r>
            <a:r>
              <a:rPr lang="en-GB" sz="1100" dirty="0">
                <a:solidFill>
                  <a:schemeClr val="tx2"/>
                </a:solidFill>
              </a:rPr>
              <a:t>t</a:t>
            </a:r>
            <a:r>
              <a:rPr lang="x-none" sz="1100" dirty="0">
                <a:solidFill>
                  <a:schemeClr val="tx2"/>
                </a:solidFill>
              </a:rPr>
              <a:t>r</a:t>
            </a:r>
            <a:r>
              <a:rPr lang="en-GB" sz="1100" dirty="0">
                <a:solidFill>
                  <a:schemeClr val="tx2"/>
                </a:solidFill>
              </a:rPr>
              <a:t>a</a:t>
            </a:r>
            <a:r>
              <a:rPr lang="x-none" sz="1100" dirty="0">
                <a:solidFill>
                  <a:schemeClr val="tx2"/>
                </a:solidFill>
              </a:rPr>
              <a:t>t</a:t>
            </a:r>
            <a:r>
              <a:rPr lang="en-GB" sz="1100" dirty="0" err="1">
                <a:solidFill>
                  <a:schemeClr val="tx2"/>
                </a:solidFill>
              </a:rPr>
              <a:t>i</a:t>
            </a:r>
            <a:r>
              <a:rPr lang="x-none" sz="1100" dirty="0">
                <a:solidFill>
                  <a:schemeClr val="tx2"/>
                </a:solidFill>
              </a:rPr>
              <a:t>o</a:t>
            </a:r>
            <a:r>
              <a:rPr lang="en-GB" sz="1100" dirty="0">
                <a:solidFill>
                  <a:schemeClr val="tx2"/>
                </a:solidFill>
              </a:rPr>
              <a:t>n</a:t>
            </a:r>
            <a:r>
              <a:rPr lang="x-none" sz="1100" dirty="0">
                <a:solidFill>
                  <a:schemeClr val="tx2"/>
                </a:solidFill>
              </a:rPr>
              <a:t> </a:t>
            </a:r>
            <a:r>
              <a:rPr lang="en-GB" sz="1100" dirty="0">
                <a:solidFill>
                  <a:schemeClr val="tx2"/>
                </a:solidFill>
              </a:rPr>
              <a:t>f</a:t>
            </a:r>
            <a:r>
              <a:rPr lang="x-none" sz="1100" dirty="0">
                <a:solidFill>
                  <a:schemeClr val="tx2"/>
                </a:solidFill>
              </a:rPr>
              <a:t>a</a:t>
            </a:r>
            <a:r>
              <a:rPr lang="en-GB" sz="1100" dirty="0">
                <a:solidFill>
                  <a:schemeClr val="tx2"/>
                </a:solidFill>
              </a:rPr>
              <a:t>c</a:t>
            </a:r>
            <a:r>
              <a:rPr lang="x-none" sz="1100" dirty="0" err="1">
                <a:solidFill>
                  <a:schemeClr val="tx2"/>
                </a:solidFill>
              </a:rPr>
              <a:t>i</a:t>
            </a:r>
            <a:r>
              <a:rPr lang="en-GB" sz="1100" dirty="0">
                <a:solidFill>
                  <a:schemeClr val="tx2"/>
                </a:solidFill>
              </a:rPr>
              <a:t>l</a:t>
            </a:r>
            <a:r>
              <a:rPr lang="x-none" sz="1100" dirty="0" err="1">
                <a:solidFill>
                  <a:schemeClr val="tx2"/>
                </a:solidFill>
              </a:rPr>
              <a:t>i</a:t>
            </a:r>
            <a:r>
              <a:rPr lang="en-GB" sz="1100" dirty="0">
                <a:solidFill>
                  <a:schemeClr val="tx2"/>
                </a:solidFill>
              </a:rPr>
              <a:t>t</a:t>
            </a:r>
            <a:r>
              <a:rPr lang="x-none" sz="1100" dirty="0">
                <a:solidFill>
                  <a:schemeClr val="tx2"/>
                </a:solidFill>
              </a:rPr>
              <a:t>y </a:t>
            </a:r>
            <a:r>
              <a:rPr lang="en-GB" sz="1100" dirty="0">
                <a:solidFill>
                  <a:schemeClr val="tx2"/>
                </a:solidFill>
              </a:rPr>
              <a:t>a</a:t>
            </a:r>
            <a:r>
              <a:rPr lang="x-none" sz="1100" dirty="0">
                <a:solidFill>
                  <a:schemeClr val="tx2"/>
                </a:solidFill>
              </a:rPr>
              <a:t>t </a:t>
            </a:r>
            <a:r>
              <a:rPr lang="en-GB" sz="1100" dirty="0">
                <a:solidFill>
                  <a:schemeClr val="tx2"/>
                </a:solidFill>
              </a:rPr>
              <a:t>T</a:t>
            </a:r>
            <a:r>
              <a:rPr lang="x-none" sz="1100" dirty="0">
                <a:solidFill>
                  <a:schemeClr val="tx2"/>
                </a:solidFill>
              </a:rPr>
              <a:t>U</a:t>
            </a:r>
            <a:r>
              <a:rPr lang="en-GB" sz="1100" dirty="0">
                <a:solidFill>
                  <a:schemeClr val="tx2"/>
                </a:solidFill>
              </a:rPr>
              <a:t>D</a:t>
            </a:r>
            <a:r>
              <a:rPr lang="x-none" sz="1100" dirty="0">
                <a:solidFill>
                  <a:schemeClr val="tx2"/>
                </a:solidFill>
              </a:rPr>
              <a:t>e</a:t>
            </a:r>
            <a:r>
              <a:rPr lang="en-GB" sz="1100" dirty="0">
                <a:solidFill>
                  <a:schemeClr val="tx2"/>
                </a:solidFill>
              </a:rPr>
              <a:t>l</a:t>
            </a:r>
            <a:r>
              <a:rPr lang="x-none" sz="1100" dirty="0">
                <a:solidFill>
                  <a:schemeClr val="tx2"/>
                </a:solidFill>
              </a:rPr>
              <a:t>f</a:t>
            </a:r>
            <a:r>
              <a:rPr lang="en-GB" sz="1100" dirty="0">
                <a:solidFill>
                  <a:schemeClr val="tx2"/>
                </a:solidFill>
              </a:rPr>
              <a:t>t</a:t>
            </a:r>
            <a:r>
              <a:rPr lang="x-none" sz="1100" dirty="0">
                <a:solidFill>
                  <a:schemeClr val="tx2"/>
                </a:solidFill>
              </a:rPr>
              <a:t> </a:t>
            </a:r>
            <a:r>
              <a:rPr lang="en-GB" sz="1100" dirty="0">
                <a:solidFill>
                  <a:schemeClr val="tx2"/>
                </a:solidFill>
              </a:rPr>
              <a:t>c</a:t>
            </a:r>
            <a:r>
              <a:rPr lang="x-none" sz="1100" dirty="0">
                <a:solidFill>
                  <a:schemeClr val="tx2"/>
                </a:solidFill>
              </a:rPr>
              <a:t>a</a:t>
            </a:r>
            <a:r>
              <a:rPr lang="en-GB" sz="1100" dirty="0">
                <a:solidFill>
                  <a:schemeClr val="tx2"/>
                </a:solidFill>
              </a:rPr>
              <a:t>m</a:t>
            </a:r>
            <a:r>
              <a:rPr lang="x-none" sz="1100" dirty="0">
                <a:solidFill>
                  <a:schemeClr val="tx2"/>
                </a:solidFill>
              </a:rPr>
              <a:t>p</a:t>
            </a:r>
            <a:r>
              <a:rPr lang="en-GB" sz="1100" dirty="0">
                <a:solidFill>
                  <a:schemeClr val="tx2"/>
                </a:solidFill>
              </a:rPr>
              <a:t>u</a:t>
            </a:r>
            <a:r>
              <a:rPr lang="x-none" sz="1100" dirty="0">
                <a:solidFill>
                  <a:schemeClr val="tx2"/>
                </a:solidFill>
              </a:rPr>
              <a:t>s</a:t>
            </a:r>
            <a:endParaRPr lang="en-US" sz="1100" dirty="0">
              <a:solidFill>
                <a:schemeClr val="tx2"/>
              </a:solidFill>
            </a:endParaRPr>
          </a:p>
        </p:txBody>
      </p:sp>
      <p:sp>
        <p:nvSpPr>
          <p:cNvPr id="9" name="TextBox 8">
            <a:extLst>
              <a:ext uri="{FF2B5EF4-FFF2-40B4-BE49-F238E27FC236}">
                <a16:creationId xmlns="" xmlns:a16="http://schemas.microsoft.com/office/drawing/2014/main" id="{F38C7C53-BD8A-46D5-AF9C-B751E33F277C}"/>
              </a:ext>
            </a:extLst>
          </p:cNvPr>
          <p:cNvSpPr txBox="1"/>
          <p:nvPr/>
        </p:nvSpPr>
        <p:spPr>
          <a:xfrm>
            <a:off x="3060843" y="5713036"/>
            <a:ext cx="2209178" cy="261610"/>
          </a:xfrm>
          <a:prstGeom prst="rect">
            <a:avLst/>
          </a:prstGeom>
          <a:noFill/>
        </p:spPr>
        <p:txBody>
          <a:bodyPr wrap="square" rtlCol="0">
            <a:spAutoFit/>
          </a:bodyPr>
          <a:lstStyle/>
          <a:p>
            <a:pPr>
              <a:spcAft>
                <a:spcPts val="600"/>
              </a:spcAft>
            </a:pPr>
            <a:r>
              <a:rPr lang="en-US" sz="900" dirty="0" smtClean="0">
                <a:latin typeface="+mn-lt"/>
                <a:hlinkClick r:id="rId5"/>
              </a:rPr>
              <a:t>http</a:t>
            </a:r>
            <a:r>
              <a:rPr lang="en-US" sz="900" dirty="0">
                <a:latin typeface="+mn-lt"/>
                <a:hlinkClick r:id="rId5"/>
              </a:rPr>
              <a:t>://www.watermanagement.tudelft.nl/</a:t>
            </a:r>
            <a:r>
              <a:rPr lang="en-US" sz="1050" dirty="0">
                <a:latin typeface="+mn-lt"/>
              </a:rPr>
              <a:t> </a:t>
            </a:r>
          </a:p>
        </p:txBody>
      </p:sp>
      <p:sp>
        <p:nvSpPr>
          <p:cNvPr id="10" name="TextBox 9">
            <a:extLst>
              <a:ext uri="{FF2B5EF4-FFF2-40B4-BE49-F238E27FC236}">
                <a16:creationId xmlns="" xmlns:a16="http://schemas.microsoft.com/office/drawing/2014/main" id="{586E53B7-5509-45FB-BF41-FC80F41C0C6C}"/>
              </a:ext>
            </a:extLst>
          </p:cNvPr>
          <p:cNvSpPr txBox="1"/>
          <p:nvPr/>
        </p:nvSpPr>
        <p:spPr>
          <a:xfrm>
            <a:off x="1562781" y="3932528"/>
            <a:ext cx="1212191" cy="338554"/>
          </a:xfrm>
          <a:prstGeom prst="rect">
            <a:avLst/>
          </a:prstGeom>
          <a:noFill/>
        </p:spPr>
        <p:txBody>
          <a:bodyPr wrap="none" rtlCol="0">
            <a:spAutoFit/>
          </a:bodyPr>
          <a:lstStyle/>
          <a:p>
            <a:r>
              <a:rPr lang="en-US" sz="1600" dirty="0"/>
              <a:t>Netherlands</a:t>
            </a:r>
          </a:p>
        </p:txBody>
      </p:sp>
      <p:pic>
        <p:nvPicPr>
          <p:cNvPr id="11" name="Picture 10">
            <a:extLst>
              <a:ext uri="{FF2B5EF4-FFF2-40B4-BE49-F238E27FC236}">
                <a16:creationId xmlns="" xmlns:a16="http://schemas.microsoft.com/office/drawing/2014/main" id="{101556C4-6757-48C5-9D06-90859AE16D3C}"/>
              </a:ext>
            </a:extLst>
          </p:cNvPr>
          <p:cNvPicPr>
            <a:picLocks noChangeAspect="1"/>
          </p:cNvPicPr>
          <p:nvPr/>
        </p:nvPicPr>
        <p:blipFill rotWithShape="1">
          <a:blip r:embed="rId6" cstate="print"/>
          <a:srcRect l="18506" t="2361" r="6456" b="8552"/>
          <a:stretch/>
        </p:blipFill>
        <p:spPr>
          <a:xfrm>
            <a:off x="5549120" y="3286246"/>
            <a:ext cx="3322040" cy="2759978"/>
          </a:xfrm>
          <a:prstGeom prst="rect">
            <a:avLst/>
          </a:prstGeom>
        </p:spPr>
      </p:pic>
      <p:sp>
        <p:nvSpPr>
          <p:cNvPr id="12" name="TextBox 11"/>
          <p:cNvSpPr txBox="1"/>
          <p:nvPr/>
        </p:nvSpPr>
        <p:spPr>
          <a:xfrm>
            <a:off x="5464419" y="3355631"/>
            <a:ext cx="2460930" cy="261610"/>
          </a:xfrm>
          <a:prstGeom prst="rect">
            <a:avLst/>
          </a:prstGeom>
          <a:noFill/>
        </p:spPr>
        <p:txBody>
          <a:bodyPr wrap="none" rtlCol="0">
            <a:spAutoFit/>
          </a:bodyPr>
          <a:lstStyle/>
          <a:p>
            <a:r>
              <a:rPr lang="es-ES_tradnl" sz="1100" dirty="0">
                <a:solidFill>
                  <a:schemeClr val="tx2"/>
                </a:solidFill>
              </a:rPr>
              <a:t>General concept of DNA </a:t>
            </a:r>
            <a:r>
              <a:rPr lang="es-ES_tradnl" sz="1100" dirty="0" err="1">
                <a:solidFill>
                  <a:schemeClr val="tx2"/>
                </a:solidFill>
              </a:rPr>
              <a:t>tracer</a:t>
            </a:r>
            <a:r>
              <a:rPr lang="es-ES_tradnl" sz="1100" dirty="0">
                <a:solidFill>
                  <a:schemeClr val="tx2"/>
                </a:solidFill>
              </a:rPr>
              <a:t> </a:t>
            </a:r>
            <a:r>
              <a:rPr lang="es-ES_tradnl" sz="1100" dirty="0" err="1">
                <a:solidFill>
                  <a:schemeClr val="tx2"/>
                </a:solidFill>
              </a:rPr>
              <a:t>system</a:t>
            </a:r>
            <a:endParaRPr lang="ca-ES" sz="1100" dirty="0">
              <a:solidFill>
                <a:schemeClr val="tx2"/>
              </a:solidFill>
            </a:endParaRPr>
          </a:p>
        </p:txBody>
      </p:sp>
      <p:sp>
        <p:nvSpPr>
          <p:cNvPr id="13" name="Rounded Rectangle 12"/>
          <p:cNvSpPr/>
          <p:nvPr/>
        </p:nvSpPr>
        <p:spPr>
          <a:xfrm>
            <a:off x="5395258" y="3252690"/>
            <a:ext cx="3615655" cy="2829237"/>
          </a:xfrm>
          <a:prstGeom prst="roundRect">
            <a:avLst>
              <a:gd name="adj" fmla="val 7405"/>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pic>
        <p:nvPicPr>
          <p:cNvPr id="14" name="Picture 2"/>
          <p:cNvPicPr>
            <a:picLocks noChangeAspect="1" noChangeArrowheads="1"/>
          </p:cNvPicPr>
          <p:nvPr/>
        </p:nvPicPr>
        <p:blipFill rotWithShape="1">
          <a:blip r:embed="rId7" cstate="print">
            <a:extLst>
              <a:ext uri="{28A0092B-C50C-407E-A947-70E740481C1C}">
                <a14:useLocalDpi xmlns:a14="http://schemas.microsoft.com/office/drawing/2010/main" xmlns="" val="0"/>
              </a:ext>
            </a:extLst>
          </a:blip>
          <a:srcRect l="62059" t="60471" r="23595" b="4383"/>
          <a:stretch/>
        </p:blipFill>
        <p:spPr bwMode="auto">
          <a:xfrm>
            <a:off x="1686187" y="4250980"/>
            <a:ext cx="1286400" cy="18185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5" name="Rectangle 14"/>
          <p:cNvSpPr/>
          <p:nvPr/>
        </p:nvSpPr>
        <p:spPr>
          <a:xfrm>
            <a:off x="1560485" y="4391557"/>
            <a:ext cx="324286" cy="3093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Tree>
    <p:extLst>
      <p:ext uri="{BB962C8B-B14F-4D97-AF65-F5344CB8AC3E}">
        <p14:creationId xmlns:p14="http://schemas.microsoft.com/office/powerpoint/2010/main" xmlns="" val="4060057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28650" y="365127"/>
            <a:ext cx="7886700" cy="815974"/>
          </a:xfrm>
        </p:spPr>
        <p:txBody>
          <a:bodyPr>
            <a:noAutofit/>
          </a:bodyPr>
          <a:lstStyle/>
          <a:p>
            <a:pPr algn="ctr"/>
            <a:r>
              <a:rPr lang="es-ES" sz="2800" dirty="0" smtClean="0"/>
              <a:t>WP DESCRIPTION</a:t>
            </a:r>
            <a:endParaRPr lang="es-ES" sz="2800" dirty="0"/>
          </a:p>
        </p:txBody>
      </p:sp>
      <p:sp>
        <p:nvSpPr>
          <p:cNvPr id="3" name="2 Marcador de contenido"/>
          <p:cNvSpPr>
            <a:spLocks noGrp="1"/>
          </p:cNvSpPr>
          <p:nvPr>
            <p:ph idx="1"/>
          </p:nvPr>
        </p:nvSpPr>
        <p:spPr>
          <a:xfrm>
            <a:off x="628650" y="1331819"/>
            <a:ext cx="8285931" cy="4895850"/>
          </a:xfrm>
        </p:spPr>
        <p:txBody>
          <a:bodyPr>
            <a:normAutofit/>
          </a:bodyPr>
          <a:lstStyle/>
          <a:p>
            <a:pPr marL="0" indent="0">
              <a:spcBef>
                <a:spcPts val="0"/>
              </a:spcBef>
              <a:buNone/>
            </a:pPr>
            <a:r>
              <a:rPr lang="en-US" sz="1800" b="1" dirty="0"/>
              <a:t>WP1	Inorganic chemical, CECs sampling and analyses of groundwater</a:t>
            </a:r>
            <a:r>
              <a:rPr lang="en-US" sz="1800" b="1" dirty="0" smtClean="0"/>
              <a:t>.</a:t>
            </a:r>
          </a:p>
          <a:p>
            <a:pPr marL="285750" indent="-285750">
              <a:spcBef>
                <a:spcPts val="1200"/>
              </a:spcBef>
            </a:pPr>
            <a:r>
              <a:rPr lang="en-US" sz="1500" dirty="0" smtClean="0"/>
              <a:t>(1) Periodic </a:t>
            </a:r>
            <a:r>
              <a:rPr lang="en-US" sz="1500" b="1" dirty="0" smtClean="0">
                <a:solidFill>
                  <a:srgbClr val="0000FF"/>
                </a:solidFill>
              </a:rPr>
              <a:t>measurement</a:t>
            </a:r>
            <a:r>
              <a:rPr lang="en-US" sz="1500" dirty="0" smtClean="0">
                <a:solidFill>
                  <a:srgbClr val="0000FF"/>
                </a:solidFill>
              </a:rPr>
              <a:t> </a:t>
            </a:r>
            <a:r>
              <a:rPr lang="en-US" sz="1500" dirty="0" smtClean="0"/>
              <a:t>of </a:t>
            </a:r>
            <a:r>
              <a:rPr lang="en-US" sz="1500" dirty="0" err="1" smtClean="0"/>
              <a:t>piezometric</a:t>
            </a:r>
            <a:r>
              <a:rPr lang="en-US" sz="1500" dirty="0" smtClean="0"/>
              <a:t> levels, in situ parameters (pH, Tª, C.E, Eh, etc.) and installation of continuous measurement sensors in a monitoring network.</a:t>
            </a:r>
          </a:p>
          <a:p>
            <a:pPr marL="285750" indent="-285750">
              <a:spcBef>
                <a:spcPts val="1200"/>
              </a:spcBef>
            </a:pPr>
            <a:r>
              <a:rPr lang="en-US" sz="1500" dirty="0" smtClean="0"/>
              <a:t>(</a:t>
            </a:r>
            <a:r>
              <a:rPr lang="en-US" sz="1500" dirty="0"/>
              <a:t>2) Hydrochemical </a:t>
            </a:r>
            <a:r>
              <a:rPr lang="en-US" sz="1500" b="1" dirty="0">
                <a:solidFill>
                  <a:srgbClr val="0000FF"/>
                </a:solidFill>
              </a:rPr>
              <a:t>sampling and analysis </a:t>
            </a:r>
            <a:r>
              <a:rPr lang="en-US" sz="1500" dirty="0"/>
              <a:t>(anions, cations, traces, CECs)</a:t>
            </a:r>
          </a:p>
          <a:p>
            <a:pPr marL="285750" indent="-285750">
              <a:spcBef>
                <a:spcPts val="1200"/>
              </a:spcBef>
            </a:pPr>
            <a:r>
              <a:rPr lang="en-US" sz="1500" dirty="0"/>
              <a:t>(3) in </a:t>
            </a:r>
            <a:r>
              <a:rPr lang="en-US" sz="1500" dirty="0" smtClean="0"/>
              <a:t>Quarterly </a:t>
            </a:r>
            <a:r>
              <a:rPr lang="en-US" sz="1500" b="1" dirty="0">
                <a:solidFill>
                  <a:srgbClr val="0000FF"/>
                </a:solidFill>
              </a:rPr>
              <a:t>sampling</a:t>
            </a:r>
            <a:r>
              <a:rPr lang="en-US" sz="1500" dirty="0"/>
              <a:t> of groundwater for the </a:t>
            </a:r>
            <a:r>
              <a:rPr lang="en-US" sz="1500" b="1" dirty="0">
                <a:solidFill>
                  <a:srgbClr val="0000FF"/>
                </a:solidFill>
              </a:rPr>
              <a:t>determination of PMOCS </a:t>
            </a:r>
            <a:r>
              <a:rPr lang="en-US" sz="1500" dirty="0"/>
              <a:t>a group pertaining to CECS by conventional methods (target) and </a:t>
            </a:r>
            <a:r>
              <a:rPr lang="en-US" sz="1500" dirty="0" smtClean="0"/>
              <a:t>non-conventional </a:t>
            </a:r>
            <a:r>
              <a:rPr lang="en-US" sz="1500" dirty="0"/>
              <a:t>methods (non-target)</a:t>
            </a:r>
          </a:p>
          <a:p>
            <a:pPr marL="285750" indent="-285750">
              <a:spcBef>
                <a:spcPts val="1200"/>
              </a:spcBef>
            </a:pPr>
            <a:r>
              <a:rPr lang="en-US" sz="1500" dirty="0"/>
              <a:t>(4) Integration of the data in a </a:t>
            </a:r>
            <a:r>
              <a:rPr lang="en-US" sz="1500" b="1" dirty="0">
                <a:solidFill>
                  <a:srgbClr val="0000FF"/>
                </a:solidFill>
              </a:rPr>
              <a:t>geospatial database and their exploitation </a:t>
            </a:r>
            <a:r>
              <a:rPr lang="en-US" sz="1500" dirty="0"/>
              <a:t>(H2020 FREEWAT FREE and open source tools for </a:t>
            </a:r>
            <a:r>
              <a:rPr lang="en-US" sz="1500" dirty="0" err="1"/>
              <a:t>WATer</a:t>
            </a:r>
            <a:r>
              <a:rPr lang="en-US" sz="1500" dirty="0"/>
              <a:t> resource management www.freewat.eu)</a:t>
            </a:r>
          </a:p>
          <a:p>
            <a:pPr marL="285750" indent="-285750">
              <a:spcBef>
                <a:spcPts val="1200"/>
              </a:spcBef>
            </a:pPr>
            <a:r>
              <a:rPr lang="en-US" sz="1500" dirty="0"/>
              <a:t>(5) Expansion and improvement of an existing platform to </a:t>
            </a:r>
            <a:r>
              <a:rPr lang="en-US" sz="1500" b="1" dirty="0">
                <a:solidFill>
                  <a:srgbClr val="0000FF"/>
                </a:solidFill>
              </a:rPr>
              <a:t>integrate all data </a:t>
            </a:r>
            <a:r>
              <a:rPr lang="en-US" sz="1500" dirty="0"/>
              <a:t>from a geo-spatial database</a:t>
            </a:r>
          </a:p>
          <a:p>
            <a:pPr marL="285750" indent="-285750">
              <a:spcBef>
                <a:spcPts val="1200"/>
              </a:spcBef>
            </a:pPr>
            <a:r>
              <a:rPr lang="en-US" sz="1500" dirty="0"/>
              <a:t>(6) </a:t>
            </a:r>
            <a:r>
              <a:rPr lang="en-US" sz="1500" b="1" dirty="0">
                <a:solidFill>
                  <a:srgbClr val="0000FF"/>
                </a:solidFill>
              </a:rPr>
              <a:t>Mapping of the pollutants </a:t>
            </a:r>
            <a:r>
              <a:rPr lang="en-US" sz="1500" dirty="0"/>
              <a:t>identified in the water cycle to know their distribution</a:t>
            </a:r>
            <a:r>
              <a:rPr lang="en-US" sz="1500" dirty="0" smtClean="0"/>
              <a:t>.</a:t>
            </a:r>
            <a:endParaRPr lang="en-US" sz="1500" dirty="0"/>
          </a:p>
        </p:txBody>
      </p:sp>
      <p:sp>
        <p:nvSpPr>
          <p:cNvPr id="4" name="TextBox 3"/>
          <p:cNvSpPr txBox="1"/>
          <p:nvPr/>
        </p:nvSpPr>
        <p:spPr>
          <a:xfrm>
            <a:off x="3397542" y="5285172"/>
            <a:ext cx="2556469" cy="369332"/>
          </a:xfrm>
          <a:prstGeom prst="rect">
            <a:avLst/>
          </a:prstGeom>
          <a:noFill/>
        </p:spPr>
        <p:txBody>
          <a:bodyPr wrap="none" rtlCol="0">
            <a:spAutoFit/>
          </a:bodyPr>
          <a:lstStyle/>
          <a:p>
            <a:r>
              <a:rPr lang="es-ES_tradnl" b="1" u="sng" dirty="0">
                <a:solidFill>
                  <a:srgbClr val="0000FF"/>
                </a:solidFill>
              </a:rPr>
              <a:t>CSIC (GH)</a:t>
            </a:r>
            <a:r>
              <a:rPr lang="es-ES_tradnl" b="1" dirty="0">
                <a:solidFill>
                  <a:srgbClr val="0000FF"/>
                </a:solidFill>
              </a:rPr>
              <a:t>, </a:t>
            </a:r>
            <a:r>
              <a:rPr lang="es-ES_tradnl" dirty="0">
                <a:solidFill>
                  <a:srgbClr val="0000FF"/>
                </a:solidFill>
              </a:rPr>
              <a:t>CSIC </a:t>
            </a:r>
            <a:r>
              <a:rPr lang="es-ES_tradnl" dirty="0" smtClean="0">
                <a:solidFill>
                  <a:srgbClr val="0000FF"/>
                </a:solidFill>
              </a:rPr>
              <a:t>(EQ) </a:t>
            </a:r>
            <a:endParaRPr lang="ca-ES" dirty="0">
              <a:solidFill>
                <a:srgbClr val="0000FF"/>
              </a:solidFill>
            </a:endParaRPr>
          </a:p>
        </p:txBody>
      </p:sp>
    </p:spTree>
    <p:extLst>
      <p:ext uri="{BB962C8B-B14F-4D97-AF65-F5344CB8AC3E}">
        <p14:creationId xmlns:p14="http://schemas.microsoft.com/office/powerpoint/2010/main" xmlns="" val="232486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28650" y="365127"/>
            <a:ext cx="7886700" cy="815974"/>
          </a:xfrm>
        </p:spPr>
        <p:txBody>
          <a:bodyPr>
            <a:noAutofit/>
          </a:bodyPr>
          <a:lstStyle/>
          <a:p>
            <a:pPr algn="ctr"/>
            <a:r>
              <a:rPr lang="es-ES" sz="2800" dirty="0" smtClean="0"/>
              <a:t>WP DESCRIPTION</a:t>
            </a:r>
            <a:endParaRPr lang="es-ES" sz="2800" dirty="0"/>
          </a:p>
        </p:txBody>
      </p:sp>
      <p:sp>
        <p:nvSpPr>
          <p:cNvPr id="3" name="2 Marcador de contenido"/>
          <p:cNvSpPr>
            <a:spLocks noGrp="1"/>
          </p:cNvSpPr>
          <p:nvPr>
            <p:ph idx="1"/>
          </p:nvPr>
        </p:nvSpPr>
        <p:spPr>
          <a:xfrm>
            <a:off x="696288" y="1331819"/>
            <a:ext cx="8285931" cy="4895850"/>
          </a:xfrm>
        </p:spPr>
        <p:txBody>
          <a:bodyPr>
            <a:normAutofit/>
          </a:bodyPr>
          <a:lstStyle/>
          <a:p>
            <a:pPr marL="0" indent="0" algn="just">
              <a:buNone/>
            </a:pPr>
            <a:r>
              <a:rPr lang="en-US" sz="1800" b="1" dirty="0"/>
              <a:t>WP2	Microbiological sampling and analyses of groundwater.	</a:t>
            </a:r>
            <a:endParaRPr lang="ca-ES" sz="1800" dirty="0"/>
          </a:p>
          <a:p>
            <a:pPr algn="just">
              <a:spcBef>
                <a:spcPts val="1200"/>
              </a:spcBef>
            </a:pPr>
            <a:r>
              <a:rPr lang="en-US" sz="1500" dirty="0"/>
              <a:t>(1) Optimization of </a:t>
            </a:r>
            <a:r>
              <a:rPr lang="en-US" sz="1500" b="1" dirty="0">
                <a:solidFill>
                  <a:srgbClr val="0000FF"/>
                </a:solidFill>
              </a:rPr>
              <a:t>viral concentration and detection methods </a:t>
            </a:r>
            <a:r>
              <a:rPr lang="en-US" sz="1500" dirty="0"/>
              <a:t>for identification of viruses in groundwater samples </a:t>
            </a:r>
            <a:endParaRPr lang="ca-ES" sz="1500" dirty="0"/>
          </a:p>
          <a:p>
            <a:pPr algn="just">
              <a:spcBef>
                <a:spcPts val="1200"/>
              </a:spcBef>
            </a:pPr>
            <a:r>
              <a:rPr lang="en-US" sz="1500" dirty="0"/>
              <a:t>(2) </a:t>
            </a:r>
            <a:r>
              <a:rPr lang="en-US" sz="1500" b="1" dirty="0">
                <a:solidFill>
                  <a:srgbClr val="0000FF"/>
                </a:solidFill>
              </a:rPr>
              <a:t>Analysis of samples collected </a:t>
            </a:r>
            <a:r>
              <a:rPr lang="en-US" sz="1500" dirty="0" smtClean="0"/>
              <a:t>for </a:t>
            </a:r>
            <a:r>
              <a:rPr lang="en-US" sz="1500" dirty="0"/>
              <a:t>Classical Fecal Indicators (E. coli and Intestinal enterococci), human and animal viral indicators as well as relevant viral pathogens </a:t>
            </a:r>
            <a:endParaRPr lang="ca-ES" sz="1500" dirty="0"/>
          </a:p>
          <a:p>
            <a:pPr algn="just">
              <a:spcBef>
                <a:spcPts val="1200"/>
              </a:spcBef>
            </a:pPr>
            <a:r>
              <a:rPr lang="en-US" sz="1500" dirty="0"/>
              <a:t>(3) </a:t>
            </a:r>
            <a:r>
              <a:rPr lang="en-US" sz="1500" b="1" dirty="0" err="1">
                <a:solidFill>
                  <a:srgbClr val="0000FF"/>
                </a:solidFill>
              </a:rPr>
              <a:t>Metagenomic</a:t>
            </a:r>
            <a:r>
              <a:rPr lang="en-US" sz="1500" b="1" dirty="0">
                <a:solidFill>
                  <a:srgbClr val="0000FF"/>
                </a:solidFill>
              </a:rPr>
              <a:t> analysis </a:t>
            </a:r>
            <a:r>
              <a:rPr lang="en-US" sz="1500" dirty="0"/>
              <a:t>of selected groundwater samples for new and emergent viral identification</a:t>
            </a:r>
            <a:endParaRPr lang="ca-ES" sz="1500" dirty="0"/>
          </a:p>
          <a:p>
            <a:pPr algn="just">
              <a:spcBef>
                <a:spcPts val="1200"/>
              </a:spcBef>
            </a:pPr>
            <a:r>
              <a:rPr lang="en-US" sz="1500" dirty="0"/>
              <a:t>(4) </a:t>
            </a:r>
            <a:r>
              <a:rPr lang="en-US" sz="1500" b="1" dirty="0">
                <a:solidFill>
                  <a:srgbClr val="0000FF"/>
                </a:solidFill>
              </a:rPr>
              <a:t>Risk assessment </a:t>
            </a:r>
            <a:r>
              <a:rPr lang="en-US" sz="1500" dirty="0"/>
              <a:t>studies on the presence of </a:t>
            </a:r>
            <a:r>
              <a:rPr lang="en-US" sz="1500" dirty="0" smtClean="0"/>
              <a:t>pathogenic </a:t>
            </a:r>
            <a:r>
              <a:rPr lang="en-US" sz="1500" dirty="0"/>
              <a:t>viruses in groundwater </a:t>
            </a:r>
            <a:r>
              <a:rPr lang="en-US" sz="1500" dirty="0" smtClean="0"/>
              <a:t>which can be used for </a:t>
            </a:r>
            <a:r>
              <a:rPr lang="en-US" sz="1500" dirty="0"/>
              <a:t>irrigation or drinking</a:t>
            </a:r>
            <a:r>
              <a:rPr lang="en-US" sz="1500" dirty="0" smtClean="0"/>
              <a:t>.</a:t>
            </a:r>
            <a:endParaRPr lang="ca-ES" sz="1500" dirty="0"/>
          </a:p>
        </p:txBody>
      </p:sp>
      <p:sp>
        <p:nvSpPr>
          <p:cNvPr id="6" name="TextBox 5"/>
          <p:cNvSpPr txBox="1"/>
          <p:nvPr/>
        </p:nvSpPr>
        <p:spPr>
          <a:xfrm>
            <a:off x="3884105" y="4455094"/>
            <a:ext cx="1746697" cy="369332"/>
          </a:xfrm>
          <a:prstGeom prst="rect">
            <a:avLst/>
          </a:prstGeom>
          <a:noFill/>
        </p:spPr>
        <p:txBody>
          <a:bodyPr wrap="none" rtlCol="0">
            <a:spAutoFit/>
          </a:bodyPr>
          <a:lstStyle/>
          <a:p>
            <a:r>
              <a:rPr lang="es-ES_tradnl" b="1" u="sng" dirty="0" smtClean="0">
                <a:solidFill>
                  <a:srgbClr val="0000FF"/>
                </a:solidFill>
              </a:rPr>
              <a:t>UB</a:t>
            </a:r>
            <a:r>
              <a:rPr lang="es-ES_tradnl" b="1" dirty="0" smtClean="0">
                <a:solidFill>
                  <a:srgbClr val="0000FF"/>
                </a:solidFill>
              </a:rPr>
              <a:t>, </a:t>
            </a:r>
            <a:r>
              <a:rPr lang="es-ES_tradnl" dirty="0">
                <a:solidFill>
                  <a:srgbClr val="0000FF"/>
                </a:solidFill>
              </a:rPr>
              <a:t>CSIC </a:t>
            </a:r>
            <a:r>
              <a:rPr lang="es-ES_tradnl" dirty="0" smtClean="0">
                <a:solidFill>
                  <a:srgbClr val="0000FF"/>
                </a:solidFill>
              </a:rPr>
              <a:t>(GH) </a:t>
            </a:r>
            <a:endParaRPr lang="ca-ES" dirty="0">
              <a:solidFill>
                <a:srgbClr val="0000FF"/>
              </a:solidFill>
            </a:endParaRPr>
          </a:p>
        </p:txBody>
      </p:sp>
    </p:spTree>
    <p:extLst>
      <p:ext uri="{BB962C8B-B14F-4D97-AF65-F5344CB8AC3E}">
        <p14:creationId xmlns:p14="http://schemas.microsoft.com/office/powerpoint/2010/main" xmlns="" val="4015409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28650" y="365127"/>
            <a:ext cx="7886700" cy="815974"/>
          </a:xfrm>
        </p:spPr>
        <p:txBody>
          <a:bodyPr>
            <a:noAutofit/>
          </a:bodyPr>
          <a:lstStyle/>
          <a:p>
            <a:pPr algn="ctr"/>
            <a:r>
              <a:rPr lang="es-ES" sz="2800" dirty="0" smtClean="0"/>
              <a:t>WP DESCRIPTION</a:t>
            </a:r>
            <a:endParaRPr lang="es-ES" sz="2800" dirty="0"/>
          </a:p>
        </p:txBody>
      </p:sp>
      <p:sp>
        <p:nvSpPr>
          <p:cNvPr id="3" name="2 Marcador de contenido"/>
          <p:cNvSpPr>
            <a:spLocks noGrp="1"/>
          </p:cNvSpPr>
          <p:nvPr>
            <p:ph idx="1"/>
          </p:nvPr>
        </p:nvSpPr>
        <p:spPr>
          <a:xfrm>
            <a:off x="628650" y="1331819"/>
            <a:ext cx="8285931" cy="4895850"/>
          </a:xfrm>
        </p:spPr>
        <p:txBody>
          <a:bodyPr vert="horz" lIns="91440" tIns="45720" rIns="91440" bIns="45720" rtlCol="0">
            <a:normAutofit/>
          </a:bodyPr>
          <a:lstStyle/>
          <a:p>
            <a:pPr marL="0" indent="0" algn="just">
              <a:buNone/>
            </a:pPr>
            <a:r>
              <a:rPr lang="en-US" sz="1800" b="1" dirty="0"/>
              <a:t>WP3	Identification of the origin and behavior of contaminants present in the hydrological cycle.</a:t>
            </a:r>
          </a:p>
          <a:p>
            <a:pPr marL="285750" indent="-285750" algn="just">
              <a:spcBef>
                <a:spcPts val="1200"/>
              </a:spcBef>
            </a:pPr>
            <a:r>
              <a:rPr lang="en-US" sz="1500" dirty="0"/>
              <a:t>(</a:t>
            </a:r>
            <a:r>
              <a:rPr lang="en-US" sz="1500" dirty="0" smtClean="0"/>
              <a:t>1) Univariate </a:t>
            </a:r>
            <a:r>
              <a:rPr lang="en-US" sz="1500" dirty="0"/>
              <a:t>statistical analysis and bivariate analysis of </a:t>
            </a:r>
            <a:r>
              <a:rPr lang="en-US" sz="1500" dirty="0" smtClean="0"/>
              <a:t>previous </a:t>
            </a:r>
            <a:r>
              <a:rPr lang="en-US" sz="1500" dirty="0"/>
              <a:t>samplings to </a:t>
            </a:r>
            <a:r>
              <a:rPr lang="en-US" sz="1500" b="1" dirty="0">
                <a:solidFill>
                  <a:srgbClr val="0000FF"/>
                </a:solidFill>
              </a:rPr>
              <a:t>identify the geochemical processes</a:t>
            </a:r>
            <a:r>
              <a:rPr lang="en-US" sz="1500" dirty="0"/>
              <a:t> that control the anomalous concentrations of solutes in groundwater and determine their quality and possible </a:t>
            </a:r>
            <a:r>
              <a:rPr lang="en-US" sz="1500" dirty="0" smtClean="0"/>
              <a:t>uses.</a:t>
            </a:r>
            <a:endParaRPr lang="en-US" sz="1500" dirty="0"/>
          </a:p>
          <a:p>
            <a:pPr marL="285750" indent="-285750" algn="just">
              <a:spcBef>
                <a:spcPts val="1200"/>
              </a:spcBef>
            </a:pPr>
            <a:r>
              <a:rPr lang="en-US" sz="1500" dirty="0"/>
              <a:t>(2) to develop </a:t>
            </a:r>
            <a:r>
              <a:rPr lang="en-US" sz="1500" b="1" dirty="0" smtClean="0">
                <a:solidFill>
                  <a:srgbClr val="0000FF"/>
                </a:solidFill>
              </a:rPr>
              <a:t>new </a:t>
            </a:r>
            <a:r>
              <a:rPr lang="en-US" sz="1500" b="1" dirty="0">
                <a:solidFill>
                  <a:srgbClr val="0000FF"/>
                </a:solidFill>
              </a:rPr>
              <a:t>analytical methodologies </a:t>
            </a:r>
            <a:r>
              <a:rPr lang="en-US" sz="1500" dirty="0"/>
              <a:t>combining polar chromatography with HRMS for the determination of PMOCs in </a:t>
            </a:r>
            <a:r>
              <a:rPr lang="en-US" sz="1500" dirty="0" smtClean="0"/>
              <a:t>groundwater. </a:t>
            </a:r>
            <a:endParaRPr lang="en-US" sz="1500" dirty="0"/>
          </a:p>
          <a:p>
            <a:pPr marL="285750" indent="-285750" algn="just">
              <a:spcBef>
                <a:spcPts val="1200"/>
              </a:spcBef>
            </a:pPr>
            <a:r>
              <a:rPr lang="en-US" sz="1500" dirty="0"/>
              <a:t>(3) to evaluate the </a:t>
            </a:r>
            <a:r>
              <a:rPr lang="en-US" sz="1500" b="1" dirty="0">
                <a:solidFill>
                  <a:srgbClr val="0000FF"/>
                </a:solidFill>
              </a:rPr>
              <a:t>transformation of polar compounds</a:t>
            </a:r>
            <a:r>
              <a:rPr lang="en-US" sz="1500" dirty="0" smtClean="0"/>
              <a:t>.</a:t>
            </a:r>
            <a:endParaRPr lang="en-US" sz="1500" dirty="0"/>
          </a:p>
        </p:txBody>
      </p:sp>
      <p:sp>
        <p:nvSpPr>
          <p:cNvPr id="6" name="TextBox 5"/>
          <p:cNvSpPr txBox="1"/>
          <p:nvPr/>
        </p:nvSpPr>
        <p:spPr>
          <a:xfrm>
            <a:off x="3523376" y="4295813"/>
            <a:ext cx="2493952" cy="369332"/>
          </a:xfrm>
          <a:prstGeom prst="rect">
            <a:avLst/>
          </a:prstGeom>
          <a:noFill/>
        </p:spPr>
        <p:txBody>
          <a:bodyPr wrap="none" rtlCol="0">
            <a:spAutoFit/>
          </a:bodyPr>
          <a:lstStyle/>
          <a:p>
            <a:r>
              <a:rPr lang="es-ES_tradnl" b="1" u="sng" dirty="0">
                <a:solidFill>
                  <a:srgbClr val="0000FF"/>
                </a:solidFill>
              </a:rPr>
              <a:t>CSIC (</a:t>
            </a:r>
            <a:r>
              <a:rPr lang="es-ES_tradnl" b="1" u="sng" dirty="0" smtClean="0">
                <a:solidFill>
                  <a:srgbClr val="0000FF"/>
                </a:solidFill>
              </a:rPr>
              <a:t>EQ)</a:t>
            </a:r>
            <a:r>
              <a:rPr lang="es-ES_tradnl" b="1" dirty="0" smtClean="0">
                <a:solidFill>
                  <a:srgbClr val="0000FF"/>
                </a:solidFill>
              </a:rPr>
              <a:t>, </a:t>
            </a:r>
            <a:r>
              <a:rPr lang="es-ES_tradnl" dirty="0" smtClean="0">
                <a:solidFill>
                  <a:srgbClr val="0000FF"/>
                </a:solidFill>
              </a:rPr>
              <a:t>CSIC </a:t>
            </a:r>
            <a:r>
              <a:rPr lang="es-ES_tradnl" dirty="0">
                <a:solidFill>
                  <a:srgbClr val="0000FF"/>
                </a:solidFill>
              </a:rPr>
              <a:t>(GH</a:t>
            </a:r>
            <a:r>
              <a:rPr lang="es-ES_tradnl" dirty="0" smtClean="0">
                <a:solidFill>
                  <a:srgbClr val="0000FF"/>
                </a:solidFill>
              </a:rPr>
              <a:t>)</a:t>
            </a:r>
            <a:endParaRPr lang="ca-ES" dirty="0">
              <a:solidFill>
                <a:srgbClr val="0000FF"/>
              </a:solidFill>
            </a:endParaRPr>
          </a:p>
        </p:txBody>
      </p:sp>
    </p:spTree>
    <p:extLst>
      <p:ext uri="{BB962C8B-B14F-4D97-AF65-F5344CB8AC3E}">
        <p14:creationId xmlns:p14="http://schemas.microsoft.com/office/powerpoint/2010/main" xmlns="" val="4015409388"/>
      </p:ext>
    </p:extLst>
  </p:cSld>
  <p:clrMapOvr>
    <a:masterClrMapping/>
  </p:clrMapOvr>
</p:sld>
</file>

<file path=ppt/theme/theme1.xml><?xml version="1.0" encoding="utf-8"?>
<a:theme xmlns:a="http://schemas.openxmlformats.org/drawingml/2006/main" name="Water JPI new">
  <a:themeElements>
    <a:clrScheme name="Personnalisé 1">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Gill Sans MT">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2003</TotalTime>
  <Words>911</Words>
  <Application>Microsoft Office PowerPoint</Application>
  <PresentationFormat>Presentazione su schermo (4:3)</PresentationFormat>
  <Paragraphs>105</Paragraphs>
  <Slides>13</Slides>
  <Notes>13</Notes>
  <HiddenSlides>0</HiddenSlides>
  <MMClips>0</MMClips>
  <ScaleCrop>false</ScaleCrop>
  <HeadingPairs>
    <vt:vector size="4" baseType="variant">
      <vt:variant>
        <vt:lpstr>Tema</vt:lpstr>
      </vt:variant>
      <vt:variant>
        <vt:i4>1</vt:i4>
      </vt:variant>
      <vt:variant>
        <vt:lpstr>Titoli diapositive</vt:lpstr>
      </vt:variant>
      <vt:variant>
        <vt:i4>13</vt:i4>
      </vt:variant>
    </vt:vector>
  </HeadingPairs>
  <TitlesOfParts>
    <vt:vector size="14" baseType="lpstr">
      <vt:lpstr>Water JPI new</vt:lpstr>
      <vt:lpstr>“Tools and criteria for URBAN groundWATer management” (URBANWAT)</vt:lpstr>
      <vt:lpstr>OBJECTIVES</vt:lpstr>
      <vt:lpstr>CONSORTIUM DESCRIPTION</vt:lpstr>
      <vt:lpstr>CONSORTIUM DESCRIPTION</vt:lpstr>
      <vt:lpstr>CONSORTIUM DESCRIPTION</vt:lpstr>
      <vt:lpstr>CONSORTIUM DESCRIPTION</vt:lpstr>
      <vt:lpstr>WP DESCRIPTION</vt:lpstr>
      <vt:lpstr>WP DESCRIPTION</vt:lpstr>
      <vt:lpstr>WP DESCRIPTION</vt:lpstr>
      <vt:lpstr>WP DESCRIPTION</vt:lpstr>
      <vt:lpstr>WP DESCRIPTION</vt:lpstr>
      <vt:lpstr>EXPECTED IMPACT OF THE PROJECT</vt:lpstr>
      <vt:lpstr>Any comments? </vt:lpstr>
    </vt:vector>
  </TitlesOfParts>
  <Company>ANR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WP1 Coordination and Management</dc:title>
  <dc:creator>RUIZ Nuria</dc:creator>
  <cp:lastModifiedBy>Alessandra Casali</cp:lastModifiedBy>
  <cp:revision>87</cp:revision>
  <cp:lastPrinted>2019-04-11T06:55:47Z</cp:lastPrinted>
  <dcterms:created xsi:type="dcterms:W3CDTF">2018-10-03T09:02:39Z</dcterms:created>
  <dcterms:modified xsi:type="dcterms:W3CDTF">2019-06-27T10:14:28Z</dcterms:modified>
</cp:coreProperties>
</file>